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42"/>
  </p:notesMasterIdLst>
  <p:sldIdLst>
    <p:sldId id="260" r:id="rId3"/>
    <p:sldId id="261" r:id="rId4"/>
    <p:sldId id="312" r:id="rId5"/>
    <p:sldId id="347" r:id="rId6"/>
    <p:sldId id="348" r:id="rId7"/>
    <p:sldId id="321" r:id="rId8"/>
    <p:sldId id="313" r:id="rId9"/>
    <p:sldId id="314" r:id="rId10"/>
    <p:sldId id="315" r:id="rId11"/>
    <p:sldId id="316" r:id="rId12"/>
    <p:sldId id="317" r:id="rId13"/>
    <p:sldId id="319" r:id="rId14"/>
    <p:sldId id="322" r:id="rId15"/>
    <p:sldId id="320" r:id="rId16"/>
    <p:sldId id="318" r:id="rId17"/>
    <p:sldId id="323" r:id="rId18"/>
    <p:sldId id="324" r:id="rId19"/>
    <p:sldId id="325" r:id="rId20"/>
    <p:sldId id="326" r:id="rId21"/>
    <p:sldId id="329" r:id="rId22"/>
    <p:sldId id="328" r:id="rId23"/>
    <p:sldId id="330" r:id="rId24"/>
    <p:sldId id="331" r:id="rId25"/>
    <p:sldId id="332" r:id="rId26"/>
    <p:sldId id="334" r:id="rId27"/>
    <p:sldId id="335" r:id="rId28"/>
    <p:sldId id="336" r:id="rId29"/>
    <p:sldId id="333" r:id="rId30"/>
    <p:sldId id="337" r:id="rId31"/>
    <p:sldId id="338" r:id="rId32"/>
    <p:sldId id="339" r:id="rId33"/>
    <p:sldId id="340" r:id="rId34"/>
    <p:sldId id="341" r:id="rId35"/>
    <p:sldId id="342" r:id="rId36"/>
    <p:sldId id="343" r:id="rId37"/>
    <p:sldId id="344" r:id="rId38"/>
    <p:sldId id="345" r:id="rId39"/>
    <p:sldId id="298" r:id="rId40"/>
    <p:sldId id="34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3838"/>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6EB47-01DE-4BE5-AE78-138E91CC204E}" v="480" dt="2026-04-22T03:51:0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01" autoAdjust="0"/>
  </p:normalViewPr>
  <p:slideViewPr>
    <p:cSldViewPr snapToGrid="0">
      <p:cViewPr varScale="1">
        <p:scale>
          <a:sx n="63" d="100"/>
          <a:sy n="63" d="100"/>
        </p:scale>
        <p:origin x="13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MARK</a:t>
            </a:r>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152322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a:p>
        </p:txBody>
      </p:sp>
    </p:spTree>
    <p:extLst>
      <p:ext uri="{BB962C8B-B14F-4D97-AF65-F5344CB8AC3E}">
        <p14:creationId xmlns:p14="http://schemas.microsoft.com/office/powerpoint/2010/main" val="398004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 29-33</a:t>
            </a:r>
          </a:p>
        </p:txBody>
      </p:sp>
      <p:sp>
        <p:nvSpPr>
          <p:cNvPr id="4" name="Slide Number Placeholder 3"/>
          <p:cNvSpPr>
            <a:spLocks noGrp="1"/>
          </p:cNvSpPr>
          <p:nvPr>
            <p:ph type="sldNum" sz="quarter" idx="5"/>
          </p:nvPr>
        </p:nvSpPr>
        <p:spPr/>
        <p:txBody>
          <a:bodyPr/>
          <a:lstStyle/>
          <a:p>
            <a:fld id="{557E57F4-9D9C-5847-BCD2-13B860A1E044}" type="slidenum">
              <a:rPr lang="en-US" smtClean="0"/>
              <a:t>29</a:t>
            </a:fld>
            <a:endParaRPr lang="en-US"/>
          </a:p>
        </p:txBody>
      </p:sp>
    </p:spTree>
    <p:extLst>
      <p:ext uri="{BB962C8B-B14F-4D97-AF65-F5344CB8AC3E}">
        <p14:creationId xmlns:p14="http://schemas.microsoft.com/office/powerpoint/2010/main" val="116247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 29-33</a:t>
            </a:r>
          </a:p>
        </p:txBody>
      </p:sp>
      <p:sp>
        <p:nvSpPr>
          <p:cNvPr id="4" name="Slide Number Placeholder 3"/>
          <p:cNvSpPr>
            <a:spLocks noGrp="1"/>
          </p:cNvSpPr>
          <p:nvPr>
            <p:ph type="sldNum" sz="quarter" idx="5"/>
          </p:nvPr>
        </p:nvSpPr>
        <p:spPr/>
        <p:txBody>
          <a:bodyPr/>
          <a:lstStyle/>
          <a:p>
            <a:fld id="{557E57F4-9D9C-5847-BCD2-13B860A1E044}" type="slidenum">
              <a:rPr lang="en-US" smtClean="0"/>
              <a:t>30</a:t>
            </a:fld>
            <a:endParaRPr lang="en-US"/>
          </a:p>
        </p:txBody>
      </p:sp>
    </p:spTree>
    <p:extLst>
      <p:ext uri="{BB962C8B-B14F-4D97-AF65-F5344CB8AC3E}">
        <p14:creationId xmlns:p14="http://schemas.microsoft.com/office/powerpoint/2010/main" val="324567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a:p>
            <a:r>
              <a:rPr lang="en-US"/>
              <a:t>There are exceptions to this but under limited circumstances as outlined in §§54954.3(a)(2)(A) and 54954.3(a)(2)(B).</a:t>
            </a:r>
          </a:p>
        </p:txBody>
      </p:sp>
      <p:sp>
        <p:nvSpPr>
          <p:cNvPr id="4" name="Slide Number Placeholder 3"/>
          <p:cNvSpPr>
            <a:spLocks noGrp="1"/>
          </p:cNvSpPr>
          <p:nvPr>
            <p:ph type="sldNum" sz="quarter" idx="5"/>
          </p:nvPr>
        </p:nvSpPr>
        <p:spPr/>
        <p:txBody>
          <a:bodyPr/>
          <a:lstStyle/>
          <a:p>
            <a:fld id="{557E57F4-9D9C-5847-BCD2-13B860A1E044}" type="slidenum">
              <a:rPr lang="en-US" smtClean="0"/>
              <a:t>31</a:t>
            </a:fld>
            <a:endParaRPr lang="en-US"/>
          </a:p>
        </p:txBody>
      </p:sp>
    </p:spTree>
    <p:extLst>
      <p:ext uri="{BB962C8B-B14F-4D97-AF65-F5344CB8AC3E}">
        <p14:creationId xmlns:p14="http://schemas.microsoft.com/office/powerpoint/2010/main" val="43278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32</a:t>
            </a:fld>
            <a:endParaRPr lang="en-US"/>
          </a:p>
        </p:txBody>
      </p:sp>
    </p:spTree>
    <p:extLst>
      <p:ext uri="{BB962C8B-B14F-4D97-AF65-F5344CB8AC3E}">
        <p14:creationId xmlns:p14="http://schemas.microsoft.com/office/powerpoint/2010/main" val="345546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33</a:t>
            </a:fld>
            <a:endParaRPr lang="en-US"/>
          </a:p>
        </p:txBody>
      </p:sp>
    </p:spTree>
    <p:extLst>
      <p:ext uri="{BB962C8B-B14F-4D97-AF65-F5344CB8AC3E}">
        <p14:creationId xmlns:p14="http://schemas.microsoft.com/office/powerpoint/2010/main" val="332719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38</a:t>
            </a:fld>
            <a:endParaRPr lang="en-US"/>
          </a:p>
        </p:txBody>
      </p:sp>
    </p:spTree>
    <p:extLst>
      <p:ext uri="{BB962C8B-B14F-4D97-AF65-F5344CB8AC3E}">
        <p14:creationId xmlns:p14="http://schemas.microsoft.com/office/powerpoint/2010/main" val="317838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39</a:t>
            </a:fld>
            <a:endParaRPr lang="en-US"/>
          </a:p>
        </p:txBody>
      </p:sp>
    </p:spTree>
    <p:extLst>
      <p:ext uri="{BB962C8B-B14F-4D97-AF65-F5344CB8AC3E}">
        <p14:creationId xmlns:p14="http://schemas.microsoft.com/office/powerpoint/2010/main" val="342994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BOTH</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309856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 slides 4-12</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307642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239786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277989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355566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 20-23</a:t>
            </a:r>
          </a:p>
        </p:txBody>
      </p:sp>
      <p:sp>
        <p:nvSpPr>
          <p:cNvPr id="4" name="Slide Number Placeholder 3"/>
          <p:cNvSpPr>
            <a:spLocks noGrp="1"/>
          </p:cNvSpPr>
          <p:nvPr>
            <p:ph type="sldNum" sz="quarter" idx="5"/>
          </p:nvPr>
        </p:nvSpPr>
        <p:spPr/>
        <p:txBody>
          <a:bodyPr/>
          <a:lstStyle/>
          <a:p>
            <a:fld id="{557E57F4-9D9C-5847-BCD2-13B860A1E044}" type="slidenum">
              <a:rPr lang="en-US" smtClean="0"/>
              <a:t>20</a:t>
            </a:fld>
            <a:endParaRPr lang="en-US"/>
          </a:p>
        </p:txBody>
      </p:sp>
    </p:spTree>
    <p:extLst>
      <p:ext uri="{BB962C8B-B14F-4D97-AF65-F5344CB8AC3E}">
        <p14:creationId xmlns:p14="http://schemas.microsoft.com/office/powerpoint/2010/main" val="37555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316115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a:p>
        </p:txBody>
      </p:sp>
    </p:spTree>
    <p:extLst>
      <p:ext uri="{BB962C8B-B14F-4D97-AF65-F5344CB8AC3E}">
        <p14:creationId xmlns:p14="http://schemas.microsoft.com/office/powerpoint/2010/main" val="1744209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normAutofit/>
          </a:bodyPr>
          <a:lstStyle>
            <a:lvl1pPr algn="ctr">
              <a:defRPr sz="4000">
                <a:solidFill>
                  <a:schemeClr val="bg1"/>
                </a:solidFill>
              </a:defRPr>
            </a:lvl1pPr>
          </a:lstStyle>
          <a:p>
            <a:r>
              <a:rPr lang="en-US"/>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i="0">
                <a:solidFill>
                  <a:schemeClr val="bg1"/>
                </a:solidFill>
                <a:latin typeface="Source Sans Pro" panose="020B0503030403020204" pitchFamily="34" charset="0"/>
                <a:ea typeface="Source Sans Pro" panose="020B0503030403020204" pitchFamily="34" charset="0"/>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br>
              <a:rPr lang="en-US"/>
            </a:br>
            <a:r>
              <a:rPr lang="en-US"/>
              <a:t>(Remember to add alt text to all </a:t>
            </a:r>
            <a:br>
              <a:rPr lang="en-US"/>
            </a:br>
            <a:r>
              <a:rPr lang="en-US"/>
              <a:t>imported graphics and images.)</a:t>
            </a:r>
          </a:p>
        </p:txBody>
      </p:sp>
    </p:spTree>
    <p:extLst>
      <p:ext uri="{BB962C8B-B14F-4D97-AF65-F5344CB8AC3E}">
        <p14:creationId xmlns:p14="http://schemas.microsoft.com/office/powerpoint/2010/main" val="305746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B">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87E469-A67B-EB47-AF0A-411A793676E4}"/>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userDrawn="1">
            <p:ph type="title" hasCustomPrompt="1"/>
          </p:nvPr>
        </p:nvSpPr>
        <p:spPr>
          <a:xfrm>
            <a:off x="665019" y="434518"/>
            <a:ext cx="10861960" cy="1312648"/>
          </a:xfrm>
          <a:prstGeom prst="rect">
            <a:avLst/>
          </a:prstGeom>
        </p:spPr>
        <p:txBody>
          <a:bodyPr anchor="b">
            <a:normAutofit/>
          </a:bodyPr>
          <a:lstStyle>
            <a:lvl1pPr algn="l">
              <a:defRPr sz="3600" spc="20" baseline="0">
                <a:solidFill>
                  <a:schemeClr val="bg1"/>
                </a:solidFill>
              </a:defRPr>
            </a:lvl1pPr>
          </a:lstStyle>
          <a:p>
            <a:r>
              <a:rPr lang="en-US"/>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userDrawn="1">
            <p:ph type="body" idx="1" hasCustomPrompt="1"/>
          </p:nvPr>
        </p:nvSpPr>
        <p:spPr>
          <a:xfrm>
            <a:off x="665019" y="2221728"/>
            <a:ext cx="10861959" cy="706823"/>
          </a:xfrm>
        </p:spPr>
        <p:txBody>
          <a:bodyPr anchor="ct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userDrawn="1">
            <p:ph idx="10"/>
          </p:nvPr>
        </p:nvSpPr>
        <p:spPr>
          <a:xfrm>
            <a:off x="665019" y="2997965"/>
            <a:ext cx="10861959" cy="3093226"/>
          </a:xfrm>
        </p:spPr>
        <p:txBody>
          <a:bodyPr/>
          <a:lstStyle>
            <a:lvl1pPr>
              <a:defRPr sz="2600" b="0"/>
            </a:lvl1pPr>
            <a:lvl2pPr>
              <a:defRPr sz="2400" b="0"/>
            </a:lvl2pPr>
            <a:lvl3pPr>
              <a:defRPr sz="2000" b="0"/>
            </a:lvl3pPr>
            <a:lvl4pPr>
              <a:defRPr sz="1800" b="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6">
            <a:extLst>
              <a:ext uri="{FF2B5EF4-FFF2-40B4-BE49-F238E27FC236}">
                <a16:creationId xmlns:a16="http://schemas.microsoft.com/office/drawing/2014/main" id="{38B1453A-8CDB-41F4-C2F1-38547D7009BF}"/>
              </a:ext>
            </a:extLst>
          </p:cNvPr>
          <p:cNvSpPr>
            <a:spLocks noGrp="1"/>
          </p:cNvSpPr>
          <p:nvPr>
            <p:ph type="sldNum" sz="quarter" idx="11"/>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pic>
        <p:nvPicPr>
          <p:cNvPr id="6" name="Picture 5">
            <a:extLst>
              <a:ext uri="{FF2B5EF4-FFF2-40B4-BE49-F238E27FC236}">
                <a16:creationId xmlns:a16="http://schemas.microsoft.com/office/drawing/2014/main" id="{12F4C295-FEC2-AB13-5A87-B29E7EA93A9B}"/>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4287210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B - 2 Column ">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0E5457-D66A-E349-9B76-D94832B5C0F9}"/>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userDrawn="1">
            <p:ph type="title" hasCustomPrompt="1"/>
          </p:nvPr>
        </p:nvSpPr>
        <p:spPr>
          <a:xfrm>
            <a:off x="665021" y="1014921"/>
            <a:ext cx="1086196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userDrawn="1">
            <p:ph sz="half" idx="1"/>
          </p:nvPr>
        </p:nvSpPr>
        <p:spPr>
          <a:xfrm>
            <a:off x="665020" y="2286442"/>
            <a:ext cx="535478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userDrawn="1">
            <p:ph sz="half" idx="2"/>
          </p:nvPr>
        </p:nvSpPr>
        <p:spPr>
          <a:xfrm>
            <a:off x="6172200" y="2286442"/>
            <a:ext cx="535478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a:extLst>
              <a:ext uri="{FF2B5EF4-FFF2-40B4-BE49-F238E27FC236}">
                <a16:creationId xmlns:a16="http://schemas.microsoft.com/office/drawing/2014/main" id="{5C00A64B-CBB1-9AC6-0DD0-6D7B182AFE91}"/>
              </a:ext>
            </a:extLst>
          </p:cNvPr>
          <p:cNvSpPr>
            <a:spLocks noGrp="1"/>
          </p:cNvSpPr>
          <p:nvPr>
            <p:ph type="sldNum" sz="quarter" idx="10"/>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pic>
        <p:nvPicPr>
          <p:cNvPr id="13" name="Picture 12" descr="Icon&#10;&#10;Description automatically generated">
            <a:extLst>
              <a:ext uri="{FF2B5EF4-FFF2-40B4-BE49-F238E27FC236}">
                <a16:creationId xmlns:a16="http://schemas.microsoft.com/office/drawing/2014/main" id="{F1AF30E8-35F7-FA76-79C4-78A44C4676AB}"/>
              </a:ext>
            </a:extLst>
          </p:cNvPr>
          <p:cNvPicPr>
            <a:picLocks noChangeAspect="1"/>
          </p:cNvPicPr>
          <p:nvPr userDrawn="1"/>
        </p:nvPicPr>
        <p:blipFill>
          <a:blip r:embed="rId2"/>
          <a:stretch>
            <a:fillRect/>
          </a:stretch>
        </p:blipFill>
        <p:spPr>
          <a:xfrm>
            <a:off x="11219936" y="6376988"/>
            <a:ext cx="391886" cy="391886"/>
          </a:xfrm>
          <a:prstGeom prst="rect">
            <a:avLst/>
          </a:prstGeom>
        </p:spPr>
      </p:pic>
    </p:spTree>
    <p:extLst>
      <p:ext uri="{BB962C8B-B14F-4D97-AF65-F5344CB8AC3E}">
        <p14:creationId xmlns:p14="http://schemas.microsoft.com/office/powerpoint/2010/main" val="355520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B - 1 Column ">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665019" y="1014921"/>
            <a:ext cx="10861959"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665019" y="2286443"/>
            <a:ext cx="10861959"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76A6EADF-765C-744C-8CA6-BCEED536E66D}"/>
              </a:ext>
            </a:extLst>
          </p:cNvPr>
          <p:cNvGrpSpPr/>
          <p:nvPr userDrawn="1"/>
        </p:nvGrpSpPr>
        <p:grpSpPr>
          <a:xfrm>
            <a:off x="0" y="0"/>
            <a:ext cx="12192000" cy="798858"/>
            <a:chOff x="0" y="0"/>
            <a:chExt cx="12192000" cy="798858"/>
          </a:xfrm>
        </p:grpSpPr>
        <p:sp>
          <p:nvSpPr>
            <p:cNvPr id="12" name="Rectangle 11">
              <a:extLst>
                <a:ext uri="{FF2B5EF4-FFF2-40B4-BE49-F238E27FC236}">
                  <a16:creationId xmlns:a16="http://schemas.microsoft.com/office/drawing/2014/main" id="{70DAA77B-50E0-1741-992F-DC351B2FE78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671982-B4EA-384D-8DDA-710993D7F894}"/>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6">
            <a:extLst>
              <a:ext uri="{FF2B5EF4-FFF2-40B4-BE49-F238E27FC236}">
                <a16:creationId xmlns:a16="http://schemas.microsoft.com/office/drawing/2014/main" id="{AD4D8268-511F-4BAD-FC84-9C461E016E6F}"/>
              </a:ext>
            </a:extLst>
          </p:cNvPr>
          <p:cNvSpPr>
            <a:spLocks noGrp="1"/>
          </p:cNvSpPr>
          <p:nvPr>
            <p:ph type="sldNum" sz="quarter" idx="10"/>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pic>
        <p:nvPicPr>
          <p:cNvPr id="3" name="Picture 2">
            <a:extLst>
              <a:ext uri="{FF2B5EF4-FFF2-40B4-BE49-F238E27FC236}">
                <a16:creationId xmlns:a16="http://schemas.microsoft.com/office/drawing/2014/main" id="{6202574C-5B0C-1AB9-5123-59B9A666D1A1}"/>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3248777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F47142E-600C-A82B-8CA8-42CC42AA1626}"/>
              </a:ext>
            </a:extLst>
          </p:cNvPr>
          <p:cNvSpPr>
            <a:spLocks noGrp="1"/>
          </p:cNvSpPr>
          <p:nvPr>
            <p:ph type="sldNum" sz="quarter" idx="10"/>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pic>
        <p:nvPicPr>
          <p:cNvPr id="2" name="Picture 1">
            <a:extLst>
              <a:ext uri="{FF2B5EF4-FFF2-40B4-BE49-F238E27FC236}">
                <a16:creationId xmlns:a16="http://schemas.microsoft.com/office/drawing/2014/main" id="{E52FDDCF-D871-2F4C-ACEB-B6066E41CDAF}"/>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25207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 Title Slide">
    <p:bg>
      <p:bgPr>
        <a:blipFill dpi="0" rotWithShape="1">
          <a:blip>
            <a:lum/>
            <a:extLst>
              <a:ext uri="{96DAC541-7B7A-43D3-8B79-37D633B846F1}">
                <asvg:svgBlip xmlns:asvg="http://schemas.microsoft.com/office/drawing/2016/SVG/main" r:embed="rId2"/>
              </a:ext>
            </a:extLst>
          </a:blip>
          <a:srcRect/>
          <a:stretch>
            <a:fillRect/>
          </a:stretch>
        </a:blipFill>
        <a:effectLst/>
      </p:bgPr>
    </p:bg>
    <p:spTree>
      <p:nvGrpSpPr>
        <p:cNvPr id="1" name=""/>
        <p:cNvGrpSpPr/>
        <p:nvPr/>
      </p:nvGrpSpPr>
      <p:grpSpPr>
        <a:xfrm>
          <a:off x="0" y="0"/>
          <a:ext cx="0" cy="0"/>
          <a:chOff x="0" y="0"/>
          <a:chExt cx="0" cy="0"/>
        </a:xfrm>
      </p:grpSpPr>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1"/>
            <a:ext cx="9213852" cy="1730771"/>
          </a:xfrm>
          <a:prstGeom prst="rect">
            <a:avLst/>
          </a:prstGeom>
        </p:spPr>
        <p:txBody>
          <a:bodyPr anchor="b"/>
          <a:lstStyle>
            <a:lvl1pPr algn="l">
              <a:defRPr sz="4400">
                <a:solidFill>
                  <a:schemeClr val="bg1"/>
                </a:solidFill>
                <a:latin typeface="Source Sans Pro" panose="020B0503030403020204" pitchFamily="34" charset="0"/>
                <a:ea typeface="Source Sans Pro" panose="020B0503030403020204" pitchFamily="34" charset="0"/>
              </a:defRPr>
            </a:lvl1pPr>
          </a:lstStyle>
          <a:p>
            <a:r>
              <a:rPr lang="en-US"/>
              <a:t>Click to edit title</a:t>
            </a:r>
          </a:p>
        </p:txBody>
      </p:sp>
      <p:sp>
        <p:nvSpPr>
          <p:cNvPr id="9" name="Subtitle 2">
            <a:extLst>
              <a:ext uri="{FF2B5EF4-FFF2-40B4-BE49-F238E27FC236}">
                <a16:creationId xmlns:a16="http://schemas.microsoft.com/office/drawing/2014/main" id="{A82942B2-99AC-87D1-4A4F-2A27FBF602BB}"/>
              </a:ext>
            </a:extLst>
          </p:cNvPr>
          <p:cNvSpPr>
            <a:spLocks noGrp="1"/>
          </p:cNvSpPr>
          <p:nvPr>
            <p:ph type="subTitle" idx="1"/>
          </p:nvPr>
        </p:nvSpPr>
        <p:spPr>
          <a:xfrm>
            <a:off x="2133598" y="5169192"/>
            <a:ext cx="9213852" cy="1312648"/>
          </a:xfrm>
        </p:spPr>
        <p:txBody>
          <a:bodyPr>
            <a:normAutofit/>
          </a:bodyPr>
          <a:lstStyle>
            <a:lvl1pPr marL="0" indent="0" algn="l">
              <a:buNone/>
              <a:defRPr sz="2000" b="1">
                <a:solidFill>
                  <a:schemeClr val="bg2"/>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96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Section Slid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2E40F4-06B3-A04E-BAB7-ACB4DFADECBE}"/>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34518"/>
            <a:ext cx="10515600" cy="1312648"/>
          </a:xfrm>
          <a:prstGeom prst="rect">
            <a:avLst/>
          </a:prstGeom>
        </p:spPr>
        <p:txBody>
          <a:bodyPr anchor="b">
            <a:normAutofit/>
          </a:bodyPr>
          <a:lstStyle>
            <a:lvl1pPr algn="l">
              <a:defRPr sz="3600">
                <a:solidFill>
                  <a:schemeClr val="bg1"/>
                </a:solidFill>
                <a:latin typeface="Source Sans Pro" panose="020B0503030403020204" pitchFamily="34" charset="0"/>
                <a:ea typeface="Source Sans Pro" panose="020B0503030403020204" pitchFamily="34" charset="0"/>
              </a:defRPr>
            </a:lvl1pPr>
          </a:lstStyle>
          <a:p>
            <a:r>
              <a:rPr lang="en-US"/>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chor="ctr">
            <a:normAutofit/>
          </a:bodyPr>
          <a:lstStyle>
            <a:lvl1pPr marL="0" indent="0" algn="l">
              <a:buNone/>
              <a:defRPr sz="3200" b="1">
                <a:solidFill>
                  <a:schemeClr val="bg2">
                    <a:lumMod val="2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97965"/>
            <a:ext cx="10515600" cy="3093226"/>
          </a:xfrm>
        </p:spPr>
        <p:txBody>
          <a:bodyPr/>
          <a:lstStyle>
            <a:lvl1pPr>
              <a:defRPr sz="2000" b="0">
                <a:latin typeface="Source Sans Pro" panose="020B0503030403020204" pitchFamily="34" charset="0"/>
                <a:ea typeface="Source Sans Pro" panose="020B0503030403020204" pitchFamily="34" charset="0"/>
              </a:defRPr>
            </a:lvl1pPr>
            <a:lvl2pPr>
              <a:defRPr sz="1800" b="0">
                <a:latin typeface="Source Sans Pro" panose="020B0503030403020204" pitchFamily="34" charset="0"/>
                <a:ea typeface="Source Sans Pro" panose="020B0503030403020204" pitchFamily="34" charset="0"/>
              </a:defRPr>
            </a:lvl2pPr>
            <a:lvl3pPr>
              <a:defRPr sz="1700" b="0">
                <a:latin typeface="Source Sans Pro" panose="020B0503030403020204" pitchFamily="34" charset="0"/>
                <a:ea typeface="Source Sans Pro" panose="020B0503030403020204" pitchFamily="34" charset="0"/>
              </a:defRPr>
            </a:lvl3pPr>
            <a:lvl4pPr>
              <a:defRPr sz="1600" b="0">
                <a:latin typeface="Source Sans Pro" panose="020B0503030403020204" pitchFamily="34" charset="0"/>
                <a:ea typeface="Source Sans Pro" panose="020B0503030403020204" pitchFamily="34" charset="0"/>
              </a:defRPr>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CC66BCDF-2525-4D46-9D4F-607A8C6C681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5" name="Picture 14" descr="A picture containing text, clipart&#10;&#10;Description automatically generated">
            <a:extLst>
              <a:ext uri="{FF2B5EF4-FFF2-40B4-BE49-F238E27FC236}">
                <a16:creationId xmlns:a16="http://schemas.microsoft.com/office/drawing/2014/main" id="{EF3575F3-61AA-334D-BF34-D3D1B80F2C90}"/>
              </a:ext>
            </a:extLst>
          </p:cNvPr>
          <p:cNvPicPr>
            <a:picLocks noChangeAspect="1"/>
          </p:cNvPicPr>
          <p:nvPr userDrawn="1"/>
        </p:nvPicPr>
        <p:blipFill>
          <a:blip r:embed="rId2"/>
          <a:stretch>
            <a:fillRect/>
          </a:stretch>
        </p:blipFill>
        <p:spPr>
          <a:xfrm>
            <a:off x="800427" y="6345089"/>
            <a:ext cx="419026" cy="419026"/>
          </a:xfrm>
          <a:prstGeom prst="rect">
            <a:avLst/>
          </a:prstGeom>
        </p:spPr>
      </p:pic>
    </p:spTree>
    <p:extLst>
      <p:ext uri="{BB962C8B-B14F-4D97-AF65-F5344CB8AC3E}">
        <p14:creationId xmlns:p14="http://schemas.microsoft.com/office/powerpoint/2010/main" val="2626207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5D2E1E8-B870-864B-A0DD-EC84E238C58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Tree>
    <p:extLst>
      <p:ext uri="{BB962C8B-B14F-4D97-AF65-F5344CB8AC3E}">
        <p14:creationId xmlns:p14="http://schemas.microsoft.com/office/powerpoint/2010/main" val="3713313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ntent Slid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3"/>
            <a:ext cx="10515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AD1F3C40-5FAB-184D-A6C1-099E99E4409B}"/>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15" name="Rectangle 14">
              <a:extLst>
                <a:ext uri="{FF2B5EF4-FFF2-40B4-BE49-F238E27FC236}">
                  <a16:creationId xmlns:a16="http://schemas.microsoft.com/office/drawing/2014/main" id="{CCC7A901-E22C-AA4F-BADC-39C915201514}"/>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DCA827-EDB4-3B4C-BA9A-41E10F08A1A4}"/>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5">
            <a:extLst>
              <a:ext uri="{FF2B5EF4-FFF2-40B4-BE49-F238E27FC236}">
                <a16:creationId xmlns:a16="http://schemas.microsoft.com/office/drawing/2014/main" id="{2EDCC086-ABB3-8D4F-8394-C8FE42171727}"/>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Tree>
    <p:extLst>
      <p:ext uri="{BB962C8B-B14F-4D97-AF65-F5344CB8AC3E}">
        <p14:creationId xmlns:p14="http://schemas.microsoft.com/office/powerpoint/2010/main" val="959114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240719" y="6462512"/>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Tree>
    <p:extLst>
      <p:ext uri="{BB962C8B-B14F-4D97-AF65-F5344CB8AC3E}">
        <p14:creationId xmlns:p14="http://schemas.microsoft.com/office/powerpoint/2010/main" val="16359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1277651" y="365125"/>
            <a:ext cx="100460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sz="36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5" name="Google Shape;65;p11"/>
          <p:cNvSpPr txBox="1">
            <a:spLocks noGrp="1"/>
          </p:cNvSpPr>
          <p:nvPr>
            <p:ph type="body" idx="1"/>
          </p:nvPr>
        </p:nvSpPr>
        <p:spPr>
          <a:xfrm>
            <a:off x="1277651" y="1798320"/>
            <a:ext cx="4922400" cy="4391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6" name="Google Shape;66;p11"/>
          <p:cNvSpPr txBox="1">
            <a:spLocks noGrp="1"/>
          </p:cNvSpPr>
          <p:nvPr>
            <p:ph type="body" idx="2"/>
          </p:nvPr>
        </p:nvSpPr>
        <p:spPr>
          <a:xfrm>
            <a:off x="6388259" y="1798320"/>
            <a:ext cx="4948800" cy="4391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404040"/>
              </a:buClr>
              <a:buSzPts val="1400"/>
              <a:buChar char="•"/>
              <a:defRPr/>
            </a:lvl1pPr>
            <a:lvl2pPr marL="1219170" lvl="1" indent="-423323" algn="l">
              <a:lnSpc>
                <a:spcPct val="90000"/>
              </a:lnSpc>
              <a:spcBef>
                <a:spcPts val="533"/>
              </a:spcBef>
              <a:spcAft>
                <a:spcPts val="0"/>
              </a:spcAft>
              <a:buClr>
                <a:srgbClr val="404040"/>
              </a:buClr>
              <a:buSzPts val="1400"/>
              <a:buChar char="•"/>
              <a:defRPr/>
            </a:lvl2pPr>
            <a:lvl3pPr marL="1828754" lvl="2" indent="-423323" algn="l">
              <a:lnSpc>
                <a:spcPct val="90000"/>
              </a:lnSpc>
              <a:spcBef>
                <a:spcPts val="533"/>
              </a:spcBef>
              <a:spcAft>
                <a:spcPts val="0"/>
              </a:spcAft>
              <a:buClr>
                <a:srgbClr val="404040"/>
              </a:buClr>
              <a:buSzPts val="1400"/>
              <a:buChar char="•"/>
              <a:defRPr/>
            </a:lvl3pPr>
            <a:lvl4pPr marL="2438339" lvl="3" indent="-423323" algn="l">
              <a:lnSpc>
                <a:spcPct val="90000"/>
              </a:lnSpc>
              <a:spcBef>
                <a:spcPts val="533"/>
              </a:spcBef>
              <a:spcAft>
                <a:spcPts val="0"/>
              </a:spcAft>
              <a:buClr>
                <a:srgbClr val="404040"/>
              </a:buClr>
              <a:buSzPts val="1400"/>
              <a:buChar char="•"/>
              <a:defRPr/>
            </a:lvl4pPr>
            <a:lvl5pPr marL="3047924" lvl="4" indent="-423323" algn="l">
              <a:lnSpc>
                <a:spcPct val="90000"/>
              </a:lnSpc>
              <a:spcBef>
                <a:spcPts val="533"/>
              </a:spcBef>
              <a:spcAft>
                <a:spcPts val="0"/>
              </a:spcAft>
              <a:buClr>
                <a:srgbClr val="404040"/>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7" name="Google Shape;67;p11"/>
          <p:cNvSpPr txBox="1">
            <a:spLocks noGrp="1"/>
          </p:cNvSpPr>
          <p:nvPr>
            <p:ph type="sldNum" idx="12"/>
          </p:nvPr>
        </p:nvSpPr>
        <p:spPr>
          <a:xfrm>
            <a:off x="10437813" y="6356351"/>
            <a:ext cx="916000" cy="3652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8" name="Google Shape;68;p11"/>
          <p:cNvPicPr preferRelativeResize="0"/>
          <p:nvPr/>
        </p:nvPicPr>
        <p:blipFill rotWithShape="1">
          <a:blip r:embed="rId2">
            <a:alphaModFix/>
          </a:blip>
          <a:srcRect/>
          <a:stretch/>
        </p:blipFill>
        <p:spPr>
          <a:xfrm>
            <a:off x="1277940" y="6376989"/>
            <a:ext cx="377825" cy="377825"/>
          </a:xfrm>
          <a:prstGeom prst="rect">
            <a:avLst/>
          </a:prstGeom>
          <a:noFill/>
          <a:ln>
            <a:noFill/>
          </a:ln>
        </p:spPr>
      </p:pic>
      <p:sp>
        <p:nvSpPr>
          <p:cNvPr id="69" name="Google Shape;69;p11"/>
          <p:cNvSpPr/>
          <p:nvPr/>
        </p:nvSpPr>
        <p:spPr>
          <a:xfrm>
            <a:off x="-5281" y="0"/>
            <a:ext cx="822400"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2094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21F56D-EB18-2C89-7031-508552D0E8C7}"/>
              </a:ext>
            </a:extLst>
          </p:cNvPr>
          <p:cNvGrpSpPr/>
          <p:nvPr userDrawn="1"/>
        </p:nvGrpSpPr>
        <p:grpSpPr>
          <a:xfrm>
            <a:off x="0" y="-147320"/>
            <a:ext cx="12192000" cy="7005320"/>
            <a:chOff x="0" y="-147320"/>
            <a:chExt cx="12192000" cy="700532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ct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b="0"/>
            </a:lvl1pPr>
            <a:lvl2pPr>
              <a:defRPr sz="2400" b="0"/>
            </a:lvl2pPr>
            <a:lvl3pPr>
              <a:defRPr sz="2000" b="0"/>
            </a:lvl3pPr>
            <a:lvl4pPr>
              <a:defRPr sz="1800" b="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D64-835C-DDD4-DA04-90850E4D3045}"/>
              </a:ext>
            </a:extLst>
          </p:cNvPr>
          <p:cNvSpPr>
            <a:spLocks noGrp="1"/>
          </p:cNvSpPr>
          <p:nvPr>
            <p:ph type="title"/>
          </p:nvPr>
        </p:nvSpPr>
        <p:spPr>
          <a:xfrm>
            <a:off x="6815137" y="217272"/>
            <a:ext cx="5123913" cy="6412128"/>
          </a:xfrm>
        </p:spPr>
        <p:txBody>
          <a:bodyPr>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7588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Section- Slide 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7288BE-4A3C-4CCA-9F67-B0A2E022AFA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3"/>
            <a:ext cx="3994458" cy="6900215"/>
          </a:xfrm>
          <a:prstGeom prst="rect">
            <a:avLst/>
          </a:prstGeom>
          <a:ln>
            <a:noFill/>
          </a:ln>
          <a:effectLst>
            <a:outerShdw blurRad="190500" dist="38100" algn="l" rotWithShape="0">
              <a:prstClr val="black">
                <a:alpha val="40000"/>
              </a:prstClr>
            </a:outerShdw>
          </a:effectLst>
        </p:spPr>
      </p:pic>
      <p:sp>
        <p:nvSpPr>
          <p:cNvPr id="12" name="Rectangle 11">
            <a:extLst>
              <a:ext uri="{FF2B5EF4-FFF2-40B4-BE49-F238E27FC236}">
                <a16:creationId xmlns:a16="http://schemas.microsoft.com/office/drawing/2014/main" id="{220D6886-E7E3-F050-48EA-C240BBB21AFC}"/>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gradFill>
            <a:gsLst>
              <a:gs pos="99000">
                <a:schemeClr val="tx1">
                  <a:alpha val="40000"/>
                </a:schemeClr>
              </a:gs>
              <a:gs pos="77000">
                <a:schemeClr val="accent4">
                  <a:lumMod val="50000"/>
                  <a:alpha val="49709"/>
                </a:schemeClr>
              </a:gs>
              <a:gs pos="23000">
                <a:schemeClr val="accent4">
                  <a:lumMod val="50000"/>
                  <a:alpha val="50080"/>
                </a:schemeClr>
              </a:gs>
              <a:gs pos="0">
                <a:schemeClr val="tx1">
                  <a:alpha val="39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227885" y="3225800"/>
            <a:ext cx="3583461" cy="2297110"/>
          </a:xfrm>
          <a:ln>
            <a:noFill/>
          </a:ln>
        </p:spPr>
        <p:txBody>
          <a:bodyPr>
            <a:normAutofit/>
          </a:bodyPr>
          <a:lstStyle>
            <a:lvl1pPr marL="0" indent="0" algn="ctr">
              <a:buNone/>
              <a:defRPr sz="2600">
                <a:solidFill>
                  <a:schemeClr val="accent2">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hasCustomPrompt="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       </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r>
              <a:rPr lang="en-US" altLang="en-US"/>
              <a:t>| </a:t>
            </a:r>
            <a:fld id="{D8EA18C6-28F1-3B47-AF4F-AD518E9A6B5A}" type="slidenum">
              <a:rPr lang="en-US" altLang="en-US" smtClean="0"/>
              <a:pPr>
                <a:defRPr/>
              </a:pPr>
              <a:t>‹#›</a:t>
            </a:fld>
            <a:endParaRPr lang="en-US" altLang="en-US"/>
          </a:p>
        </p:txBody>
      </p:sp>
      <p:pic>
        <p:nvPicPr>
          <p:cNvPr id="7" name="Picture 6" descr="Academic Senate for California Community Colleges logo icon.">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 uri="{C183D7F6-B498-43B3-948B-1728B52AA6E4}">
                <adec:decorative xmlns:adec="http://schemas.microsoft.com/office/drawing/2017/decorative" val="1"/>
              </a:ext>
            </a:extLst>
          </p:cNvPr>
          <p:cNvSpPr/>
          <p:nvPr userDrawn="1"/>
        </p:nvSpPr>
        <p:spPr>
          <a:xfrm>
            <a:off x="11490325" y="0"/>
            <a:ext cx="701675" cy="6858000"/>
          </a:xfrm>
          <a:prstGeom prst="rect">
            <a:avLst/>
          </a:prstGeom>
          <a:solidFill>
            <a:schemeClr val="tx1"/>
          </a:solidFill>
          <a:ln>
            <a:noFill/>
          </a:ln>
          <a:effectLst>
            <a:outerShdw blurRad="190500" dist="381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Tree>
    <p:extLst>
      <p:ext uri="{BB962C8B-B14F-4D97-AF65-F5344CB8AC3E}">
        <p14:creationId xmlns:p14="http://schemas.microsoft.com/office/powerpoint/2010/main" val="338599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DAC66-8FA7-8BE4-A071-B5D21573BB4E}"/>
              </a:ext>
            </a:extLst>
          </p:cNvPr>
          <p:cNvSpPr/>
          <p:nvPr userDrawn="1"/>
        </p:nvSpPr>
        <p:spPr>
          <a:xfrm>
            <a:off x="0" y="-11576"/>
            <a:ext cx="12193172" cy="2276856"/>
          </a:xfrm>
          <a:prstGeom prst="rect">
            <a:avLst/>
          </a:prstGeom>
          <a:solidFill>
            <a:schemeClr val="tx1"/>
          </a:solidFill>
          <a:ln>
            <a:noFill/>
          </a:ln>
          <a:effectLst>
            <a:outerShdw blurRad="1905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266" y="-1"/>
            <a:ext cx="2580436" cy="2276856"/>
          </a:xfrm>
          <a:prstGeom prst="rect">
            <a:avLst/>
          </a:prstGeom>
          <a:ln>
            <a:noFill/>
          </a:ln>
        </p:spPr>
      </p:pic>
      <p:pic>
        <p:nvPicPr>
          <p:cNvPr id="5" name="Picture 6">
            <a:extLst>
              <a:ext uri="{FF2B5EF4-FFF2-40B4-BE49-F238E27FC236}">
                <a16:creationId xmlns:a16="http://schemas.microsoft.com/office/drawing/2014/main" id="{81C2F473-8038-C74B-8DC1-AF9F6E976776}"/>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4223" y="403412"/>
            <a:ext cx="8529574" cy="1685768"/>
          </a:xfrm>
        </p:spPr>
        <p:txBody>
          <a:bodyPr>
            <a:normAutofit/>
          </a:bodyPr>
          <a:lstStyle>
            <a:lvl1pPr algn="l">
              <a:defRPr sz="380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r>
              <a:rPr lang="en-US" altLang="en-US"/>
              <a:t>| </a:t>
            </a:r>
            <a:fld id="{8856F6ED-E3DC-8A4A-AABE-AFCED42314C4}" type="slidenum">
              <a:rPr lang="en-US" altLang="en-US" smtClean="0"/>
              <a:pPr>
                <a:defRPr/>
              </a:pPr>
              <a:t>‹#›</a:t>
            </a:fld>
            <a:endParaRPr lang="en-US" altLang="en-US"/>
          </a:p>
        </p:txBody>
      </p:sp>
    </p:spTree>
    <p:extLst>
      <p:ext uri="{BB962C8B-B14F-4D97-AF65-F5344CB8AC3E}">
        <p14:creationId xmlns:p14="http://schemas.microsoft.com/office/powerpoint/2010/main" val="39786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D34980-ED3D-5682-C930-54D5143ECDD8}"/>
              </a:ext>
            </a:extLst>
          </p:cNvPr>
          <p:cNvSpPr/>
          <p:nvPr userDrawn="1"/>
        </p:nvSpPr>
        <p:spPr>
          <a:xfrm>
            <a:off x="0" y="-11576"/>
            <a:ext cx="12193172" cy="2276856"/>
          </a:xfrm>
          <a:prstGeom prst="rect">
            <a:avLst/>
          </a:prstGeom>
          <a:solidFill>
            <a:schemeClr val="tx1"/>
          </a:solidFill>
          <a:ln>
            <a:noFill/>
          </a:ln>
          <a:effectLst>
            <a:outerShdw blurRad="1905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r>
              <a:rPr lang="en-US" altLang="en-US"/>
              <a:t>| </a:t>
            </a:r>
            <a:fld id="{8856F6ED-E3DC-8A4A-AABE-AFCED42314C4}" type="slidenum">
              <a:rPr lang="en-US" altLang="en-US" smtClean="0"/>
              <a:pPr>
                <a:defRPr/>
              </a:pPr>
              <a:t>‹#›</a:t>
            </a:fld>
            <a:endParaRPr lang="en-US" altLang="en-US"/>
          </a:p>
        </p:txBody>
      </p:sp>
    </p:spTree>
    <p:extLst>
      <p:ext uri="{BB962C8B-B14F-4D97-AF65-F5344CB8AC3E}">
        <p14:creationId xmlns:p14="http://schemas.microsoft.com/office/powerpoint/2010/main" val="260528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Column Slide a">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r>
              <a:rPr lang="en-US" altLang="en-US"/>
              <a:t>| </a:t>
            </a:r>
            <a:fld id="{576C9E23-81DC-524C-9AAF-31FE3F6CAB57}" type="slidenum">
              <a:rPr lang="en-US" altLang="en-US" smtClean="0"/>
              <a:pPr>
                <a:defRPr/>
              </a:pPr>
              <a:t>‹#›</a:t>
            </a:fld>
            <a:endParaRPr lang="en-US" altLang="en-US"/>
          </a:p>
        </p:txBody>
      </p:sp>
      <p:pic>
        <p:nvPicPr>
          <p:cNvPr id="4" name="Picture 4">
            <a:extLst>
              <a:ext uri="{FF2B5EF4-FFF2-40B4-BE49-F238E27FC236}">
                <a16:creationId xmlns:a16="http://schemas.microsoft.com/office/drawing/2014/main" id="{A183CD44-3FC7-6041-A378-45E01DF9E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1">
            <a:extLst>
              <a:ext uri="{FF2B5EF4-FFF2-40B4-BE49-F238E27FC236}">
                <a16:creationId xmlns:a16="http://schemas.microsoft.com/office/drawing/2014/main" id="{1B3D5DCF-FE15-69BC-E7B3-DB27DD4DD82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3600">
                <a:solidFill>
                  <a:schemeClr val="tx1"/>
                </a:solidFill>
              </a:defRPr>
            </a:lvl1pPr>
          </a:lstStyle>
          <a:p>
            <a:pPr lvl="0"/>
            <a:r>
              <a:rPr lang="en-US" altLang="en-US"/>
              <a:t>Click to edit Master title style</a:t>
            </a:r>
          </a:p>
        </p:txBody>
      </p:sp>
      <p:pic>
        <p:nvPicPr>
          <p:cNvPr id="2" name="Picture 1">
            <a:extLst>
              <a:ext uri="{FF2B5EF4-FFF2-40B4-BE49-F238E27FC236}">
                <a16:creationId xmlns:a16="http://schemas.microsoft.com/office/drawing/2014/main" id="{21477479-9A65-506E-BCC9-E2CFE9225871}"/>
              </a:ext>
            </a:extLst>
          </p:cNvPr>
          <p:cNvPicPr>
            <a:picLocks noChangeAspect="1"/>
          </p:cNvPicPr>
          <p:nvPr userDrawn="1"/>
        </p:nvPicPr>
        <p:blipFill>
          <a:blip r:embed="rId3"/>
          <a:srcRect/>
          <a:stretch/>
        </p:blipFill>
        <p:spPr>
          <a:xfrm>
            <a:off x="462" y="-19296"/>
            <a:ext cx="831180" cy="6934200"/>
          </a:xfrm>
          <a:prstGeom prst="rect">
            <a:avLst/>
          </a:prstGeom>
          <a:effectLst>
            <a:outerShdw blurRad="190500" dist="38100" algn="ctr" rotWithShape="0">
              <a:srgbClr val="000000">
                <a:alpha val="50000"/>
              </a:srgbClr>
            </a:outerShdw>
          </a:effectLst>
        </p:spPr>
      </p:pic>
    </p:spTree>
    <p:extLst>
      <p:ext uri="{BB962C8B-B14F-4D97-AF65-F5344CB8AC3E}">
        <p14:creationId xmlns:p14="http://schemas.microsoft.com/office/powerpoint/2010/main" val="22838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1 Column Slide b">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r>
              <a:rPr lang="en-US" altLang="en-US"/>
              <a:t>| </a:t>
            </a:r>
            <a:fld id="{576C9E23-81DC-524C-9AAF-31FE3F6CAB57}" type="slidenum">
              <a:rPr lang="en-US" altLang="en-US" smtClean="0"/>
              <a:pPr>
                <a:defRPr/>
              </a:pPr>
              <a:t>‹#›</a:t>
            </a:fld>
            <a:endParaRPr lang="en-US" altLang="en-US"/>
          </a:p>
        </p:txBody>
      </p:sp>
      <p:pic>
        <p:nvPicPr>
          <p:cNvPr id="4" name="Picture 4">
            <a:extLst>
              <a:ext uri="{FF2B5EF4-FFF2-40B4-BE49-F238E27FC236}">
                <a16:creationId xmlns:a16="http://schemas.microsoft.com/office/drawing/2014/main" id="{A183CD44-3FC7-6041-A378-45E01DF9E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1">
            <a:extLst>
              <a:ext uri="{FF2B5EF4-FFF2-40B4-BE49-F238E27FC236}">
                <a16:creationId xmlns:a16="http://schemas.microsoft.com/office/drawing/2014/main" id="{1B3D5DCF-FE15-69BC-E7B3-DB27DD4DD82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3600">
                <a:solidFill>
                  <a:schemeClr val="tx1"/>
                </a:solidFill>
              </a:defRPr>
            </a:lvl1pPr>
          </a:lstStyle>
          <a:p>
            <a:pPr lvl="0"/>
            <a:r>
              <a:rPr lang="en-US" altLang="en-US"/>
              <a:t>Click to edit Master title style</a:t>
            </a:r>
          </a:p>
        </p:txBody>
      </p:sp>
      <p:sp>
        <p:nvSpPr>
          <p:cNvPr id="5" name="Rectangle 4">
            <a:extLst>
              <a:ext uri="{FF2B5EF4-FFF2-40B4-BE49-F238E27FC236}">
                <a16:creationId xmlns:a16="http://schemas.microsoft.com/office/drawing/2014/main" id="{E5460E70-C9B5-26A1-05CD-99A6DC9E32C2}"/>
              </a:ext>
            </a:extLst>
          </p:cNvPr>
          <p:cNvSpPr/>
          <p:nvPr userDrawn="1"/>
        </p:nvSpPr>
        <p:spPr>
          <a:xfrm rot="16200000">
            <a:off x="-3001575" y="3001580"/>
            <a:ext cx="6858001" cy="854850"/>
          </a:xfrm>
          <a:prstGeom prst="rect">
            <a:avLst/>
          </a:prstGeom>
          <a:solidFill>
            <a:schemeClr val="tx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9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r>
              <a:rPr lang="en-US" altLang="en-US"/>
              <a:t>| </a:t>
            </a:r>
            <a:fld id="{541C1AB4-F0EA-3940-A3A7-33051516FBC7}" type="slidenum">
              <a:rPr lang="en-US" altLang="en-US" smtClean="0"/>
              <a:pPr>
                <a:defRPr/>
              </a:pPr>
              <a:t>‹#›</a:t>
            </a:fld>
            <a:endParaRPr lang="en-US" altLang="en-US"/>
          </a:p>
        </p:txBody>
      </p:sp>
      <p:pic>
        <p:nvPicPr>
          <p:cNvPr id="5" name="Picture 4">
            <a:extLst>
              <a:ext uri="{FF2B5EF4-FFF2-40B4-BE49-F238E27FC236}">
                <a16:creationId xmlns:a16="http://schemas.microsoft.com/office/drawing/2014/main" id="{AF49F823-319F-7E4F-AA47-BB7D5717A002}"/>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a:extLst>
              <a:ext uri="{FF2B5EF4-FFF2-40B4-BE49-F238E27FC236}">
                <a16:creationId xmlns:a16="http://schemas.microsoft.com/office/drawing/2014/main" id="{29B88881-F084-60C8-AE50-23848E99F06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3600">
                <a:solidFill>
                  <a:schemeClr val="tx1"/>
                </a:solidFill>
              </a:defRPr>
            </a:lvl1pPr>
          </a:lstStyle>
          <a:p>
            <a:pPr lvl="0"/>
            <a:r>
              <a:rPr lang="en-US" altLang="en-US"/>
              <a:t>Click to edit Master title style</a:t>
            </a:r>
          </a:p>
        </p:txBody>
      </p:sp>
      <p:sp>
        <p:nvSpPr>
          <p:cNvPr id="2" name="Rectangle 1">
            <a:extLst>
              <a:ext uri="{FF2B5EF4-FFF2-40B4-BE49-F238E27FC236}">
                <a16:creationId xmlns:a16="http://schemas.microsoft.com/office/drawing/2014/main" id="{E15057EC-E358-4EC2-28F2-E1F1AB708B69}"/>
              </a:ext>
            </a:extLst>
          </p:cNvPr>
          <p:cNvSpPr/>
          <p:nvPr userDrawn="1"/>
        </p:nvSpPr>
        <p:spPr>
          <a:xfrm rot="16200000">
            <a:off x="-3001575" y="3001580"/>
            <a:ext cx="6858001" cy="854850"/>
          </a:xfrm>
          <a:prstGeom prst="rect">
            <a:avLst/>
          </a:prstGeom>
          <a:solidFill>
            <a:schemeClr val="tx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44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214604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Slide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C5DCA0-186F-0584-FC38-84F6B2CDEB3B}"/>
              </a:ext>
            </a:extLst>
          </p:cNvPr>
          <p:cNvSpPr/>
          <p:nvPr userDrawn="1"/>
        </p:nvSpPr>
        <p:spPr>
          <a:xfrm>
            <a:off x="0" y="-11576"/>
            <a:ext cx="12193172" cy="2202983"/>
          </a:xfrm>
          <a:prstGeom prst="rect">
            <a:avLst/>
          </a:prstGeom>
          <a:solidFill>
            <a:schemeClr val="tx1"/>
          </a:solidFill>
          <a:ln>
            <a:noFill/>
          </a:ln>
          <a:effectLst>
            <a:outerShdw blurRad="1905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29994" y="2446638"/>
            <a:ext cx="10523806" cy="378534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r>
              <a:rPr lang="en-US" altLang="en-US"/>
              <a:t>| </a:t>
            </a:r>
            <a:fld id="{8856F6ED-E3DC-8A4A-AABE-AFCED42314C4}" type="slidenum">
              <a:rPr lang="en-US" altLang="en-US" smtClean="0"/>
              <a:pPr>
                <a:defRPr/>
              </a:pPr>
              <a:t>‹#›</a:t>
            </a:fld>
            <a:endParaRPr lang="en-US" altLang="en-US"/>
          </a:p>
        </p:txBody>
      </p:sp>
      <p:sp>
        <p:nvSpPr>
          <p:cNvPr id="8" name="Title 1">
            <a:extLst>
              <a:ext uri="{FF2B5EF4-FFF2-40B4-BE49-F238E27FC236}">
                <a16:creationId xmlns:a16="http://schemas.microsoft.com/office/drawing/2014/main" id="{4B82FB57-8F32-FCA6-FA82-8D964FBD268B}"/>
              </a:ext>
            </a:extLst>
          </p:cNvPr>
          <p:cNvSpPr>
            <a:spLocks noGrp="1"/>
          </p:cNvSpPr>
          <p:nvPr>
            <p:ph type="title"/>
          </p:nvPr>
        </p:nvSpPr>
        <p:spPr>
          <a:xfrm>
            <a:off x="829994" y="189186"/>
            <a:ext cx="10523803" cy="1860331"/>
          </a:xfrm>
        </p:spPr>
        <p:txBody>
          <a:bodyPr>
            <a:normAutofit/>
          </a:bodyPr>
          <a:lstStyle>
            <a:lvl1pPr algn="l">
              <a:defRPr sz="3800">
                <a:solidFill>
                  <a:schemeClr val="bg1"/>
                </a:solidFill>
              </a:defRPr>
            </a:lvl1pPr>
          </a:lstStyle>
          <a:p>
            <a:r>
              <a:rPr lang="en-US"/>
              <a:t>Click to edit Master title style</a:t>
            </a:r>
          </a:p>
        </p:txBody>
      </p:sp>
    </p:spTree>
    <p:extLst>
      <p:ext uri="{BB962C8B-B14F-4D97-AF65-F5344CB8AC3E}">
        <p14:creationId xmlns:p14="http://schemas.microsoft.com/office/powerpoint/2010/main" val="384582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81A1C6-36D0-A9F0-4DFE-F0A08111B034}"/>
              </a:ext>
            </a:extLst>
          </p:cNvPr>
          <p:cNvGrpSpPr/>
          <p:nvPr userDrawn="1"/>
        </p:nvGrpSpPr>
        <p:grpSpPr>
          <a:xfrm>
            <a:off x="838198" y="0"/>
            <a:ext cx="10515601" cy="798858"/>
            <a:chOff x="838198" y="0"/>
            <a:chExt cx="10515601"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838198" y="0"/>
              <a:ext cx="10515601" cy="674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838198" y="674328"/>
              <a:ext cx="10515601"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grpSp>
        <p:nvGrpSpPr>
          <p:cNvPr id="2" name="Group 1">
            <a:extLst>
              <a:ext uri="{FF2B5EF4-FFF2-40B4-BE49-F238E27FC236}">
                <a16:creationId xmlns:a16="http://schemas.microsoft.com/office/drawing/2014/main" id="{214B95B1-2AE0-F5D8-B46A-46D40C87CE49}"/>
              </a:ext>
            </a:extLst>
          </p:cNvPr>
          <p:cNvGrpSpPr/>
          <p:nvPr userDrawn="1"/>
        </p:nvGrpSpPr>
        <p:grpSpPr>
          <a:xfrm>
            <a:off x="838198" y="0"/>
            <a:ext cx="10515601" cy="798858"/>
            <a:chOff x="838198" y="0"/>
            <a:chExt cx="10515601" cy="798858"/>
          </a:xfrm>
        </p:grpSpPr>
        <p:sp>
          <p:nvSpPr>
            <p:cNvPr id="3" name="Rectangle 2">
              <a:extLst>
                <a:ext uri="{FF2B5EF4-FFF2-40B4-BE49-F238E27FC236}">
                  <a16:creationId xmlns:a16="http://schemas.microsoft.com/office/drawing/2014/main" id="{9C4E3A2A-1333-ABC0-0366-1341142CBC8E}"/>
                </a:ext>
              </a:extLst>
            </p:cNvPr>
            <p:cNvSpPr/>
            <p:nvPr userDrawn="1"/>
          </p:nvSpPr>
          <p:spPr>
            <a:xfrm>
              <a:off x="838198" y="0"/>
              <a:ext cx="10515601" cy="674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1579C5-6D11-2E07-5BD2-DC2523928AF0}"/>
                </a:ext>
              </a:extLst>
            </p:cNvPr>
            <p:cNvSpPr/>
            <p:nvPr userDrawn="1"/>
          </p:nvSpPr>
          <p:spPr>
            <a:xfrm>
              <a:off x="838198" y="674328"/>
              <a:ext cx="10515601"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userDrawn="1">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a:t>Click to edit title</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79024" cy="6858000"/>
          </a:xfrm>
          <a:prstGeom prst="rect">
            <a:avLst/>
          </a:prstGeom>
          <a:effectLst>
            <a:outerShdw blurRad="254000" dist="101600" algn="l" rotWithShape="0">
              <a:prstClr val="black">
                <a:alpha val="40000"/>
              </a:prstClr>
            </a:outerShdw>
          </a:effectLst>
        </p:spPr>
      </p:pic>
      <p:sp>
        <p:nvSpPr>
          <p:cNvPr id="3" name="Text Placeholder 2">
            <a:extLst>
              <a:ext uri="{FF2B5EF4-FFF2-40B4-BE49-F238E27FC236}">
                <a16:creationId xmlns:a16="http://schemas.microsoft.com/office/drawing/2014/main" id="{5CB3BB3B-EAE7-E35F-244B-EA23EE6FBE9E}"/>
              </a:ext>
            </a:extLst>
          </p:cNvPr>
          <p:cNvSpPr>
            <a:spLocks noGrp="1"/>
          </p:cNvSpPr>
          <p:nvPr>
            <p:ph idx="1" hasCustomPrompt="1"/>
          </p:nvPr>
        </p:nvSpPr>
        <p:spPr>
          <a:xfrm>
            <a:off x="2133598" y="4764980"/>
            <a:ext cx="9213852" cy="1767796"/>
          </a:xfrm>
          <a:prstGeom prst="rect">
            <a:avLst/>
          </a:prstGeom>
        </p:spPr>
        <p:txBody>
          <a:bodyPr vert="horz" lIns="91440" tIns="45720" rIns="91440" bIns="45720" rtlCol="0">
            <a:norm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a:t>
            </a:r>
            <a:br>
              <a:rPr lang="en-US"/>
            </a:br>
            <a:r>
              <a:rPr lang="en-US"/>
              <a:t>Remember to follow accessibility guidelines.</a:t>
            </a:r>
          </a:p>
        </p:txBody>
      </p:sp>
    </p:spTree>
    <p:extLst>
      <p:ext uri="{BB962C8B-B14F-4D97-AF65-F5344CB8AC3E}">
        <p14:creationId xmlns:p14="http://schemas.microsoft.com/office/powerpoint/2010/main" val="65835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Section Slide 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tx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hasCustomPrompt="1"/>
          </p:nvPr>
        </p:nvSpPr>
        <p:spPr>
          <a:xfrm>
            <a:off x="247135" y="1570618"/>
            <a:ext cx="3583461" cy="1611995"/>
          </a:xfrm>
        </p:spPr>
        <p:txBody>
          <a:bodyPr anchor="b">
            <a:normAutofit/>
          </a:bodyPr>
          <a:lstStyle>
            <a:lvl1pPr algn="ctr">
              <a:defRPr sz="3600" spc="20" baseline="0">
                <a:solidFill>
                  <a:schemeClr val="bg1"/>
                </a:solidFill>
              </a:defRPr>
            </a:lvl1pPr>
          </a:lstStyle>
          <a:p>
            <a:r>
              <a:rPr lang="en-US"/>
              <a:t>Click to edit section title</a:t>
            </a:r>
          </a:p>
        </p:txBody>
      </p:sp>
      <p:sp>
        <p:nvSpPr>
          <p:cNvPr id="4" name="Text Placeholder 3"/>
          <p:cNvSpPr>
            <a:spLocks noGrp="1"/>
          </p:cNvSpPr>
          <p:nvPr>
            <p:ph type="body" sz="half" idx="2" hasCustomPrompt="1"/>
          </p:nvPr>
        </p:nvSpPr>
        <p:spPr>
          <a:xfrm>
            <a:off x="247135" y="3283527"/>
            <a:ext cx="3583461" cy="2313710"/>
          </a:xfrm>
          <a:ln>
            <a:noFill/>
          </a:ln>
        </p:spPr>
        <p:txBody>
          <a:bodyPr>
            <a:normAutofit/>
          </a:bodyPr>
          <a:lstStyle>
            <a:lvl1pPr marL="0" indent="0" algn="ctr">
              <a:buNone/>
              <a:defRPr sz="2600" b="1" spc="2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31343"/>
            <a:ext cx="3583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8AE8DE-0BB6-5D30-F26F-23CF2FA12A82}"/>
              </a:ext>
            </a:extLst>
          </p:cNvPr>
          <p:cNvPicPr>
            <a:picLocks noChangeAspect="1"/>
          </p:cNvPicPr>
          <p:nvPr userDrawn="1"/>
        </p:nvPicPr>
        <p:blipFill>
          <a:blip r:embed="rId3"/>
          <a:srcRect/>
          <a:stretch/>
        </p:blipFill>
        <p:spPr>
          <a:xfrm>
            <a:off x="10707508" y="6376988"/>
            <a:ext cx="391886" cy="391886"/>
          </a:xfrm>
          <a:prstGeom prst="rect">
            <a:avLst/>
          </a:prstGeom>
        </p:spPr>
      </p:pic>
    </p:spTree>
    <p:extLst>
      <p:ext uri="{BB962C8B-B14F-4D97-AF65-F5344CB8AC3E}">
        <p14:creationId xmlns:p14="http://schemas.microsoft.com/office/powerpoint/2010/main" val="238126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A - 2 Colum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6">
            <a:extLst>
              <a:ext uri="{FF2B5EF4-FFF2-40B4-BE49-F238E27FC236}">
                <a16:creationId xmlns:a16="http://schemas.microsoft.com/office/drawing/2014/main" id="{D736F2C4-AA72-B1A9-C770-CC19C5933BB2}"/>
              </a:ext>
            </a:extLst>
          </p:cNvPr>
          <p:cNvSpPr>
            <a:spLocks noGrp="1"/>
          </p:cNvSpPr>
          <p:nvPr>
            <p:ph type="sldNum" sz="quarter" idx="10"/>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pic>
        <p:nvPicPr>
          <p:cNvPr id="5" name="Picture 4">
            <a:extLst>
              <a:ext uri="{FF2B5EF4-FFF2-40B4-BE49-F238E27FC236}">
                <a16:creationId xmlns:a16="http://schemas.microsoft.com/office/drawing/2014/main" id="{E71AE53E-B4FD-F766-A5ED-40C58F3E3ED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2534557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A - 1 Column ">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Slide Number Placeholder 6">
            <a:extLst>
              <a:ext uri="{FF2B5EF4-FFF2-40B4-BE49-F238E27FC236}">
                <a16:creationId xmlns:a16="http://schemas.microsoft.com/office/drawing/2014/main" id="{503311AC-CBA0-DD68-F4E9-3CA41CD2F51B}"/>
              </a:ext>
            </a:extLst>
          </p:cNvPr>
          <p:cNvSpPr>
            <a:spLocks noGrp="1"/>
          </p:cNvSpPr>
          <p:nvPr>
            <p:ph type="sldNum" sz="quarter" idx="10"/>
          </p:nvPr>
        </p:nvSpPr>
        <p:spPr>
          <a:xfrm>
            <a:off x="10047513" y="6476093"/>
            <a:ext cx="881743" cy="2552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92D8F1A-69A8-9242-9469-8400121D240A}" type="slidenum">
              <a:rPr lang="en-US" smtClean="0"/>
              <a:pPr>
                <a:defRPr/>
              </a:pPr>
              <a:t>‹#›</a:t>
            </a:fld>
            <a:endParaRPr lang="en-US" altLang="en-US"/>
          </a:p>
        </p:txBody>
      </p:sp>
      <p:pic>
        <p:nvPicPr>
          <p:cNvPr id="2" name="Picture 1">
            <a:extLst>
              <a:ext uri="{FF2B5EF4-FFF2-40B4-BE49-F238E27FC236}">
                <a16:creationId xmlns:a16="http://schemas.microsoft.com/office/drawing/2014/main" id="{E80F1D34-9B44-AF73-D4D1-55909A40A05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3474023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 Remember to ad alt text to all imported graphics and images.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2"/>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i="0" kern="1200">
          <a:solidFill>
            <a:schemeClr val="bg2">
              <a:lumMod val="25000"/>
            </a:schemeClr>
          </a:solidFill>
          <a:latin typeface="Source Sans Pro" panose="020B0503030403020204" pitchFamily="34" charset="0"/>
          <a:ea typeface="Source Sans Pro" panose="020B0503030403020204" pitchFamily="34" charset="0"/>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2">
              <a:lumMod val="25000"/>
            </a:schemeClr>
          </a:solidFill>
          <a:latin typeface="Source Sans Pro" panose="020B0503030403020204" pitchFamily="34" charset="0"/>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2">
              <a:lumMod val="25000"/>
            </a:schemeClr>
          </a:solidFill>
          <a:latin typeface="Source Sans Pro" panose="020B0503030403020204" pitchFamily="34" charset="0"/>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2">
              <a:lumMod val="25000"/>
            </a:schemeClr>
          </a:solidFill>
          <a:latin typeface="Source Sans Pro" panose="020B0503030403020204" pitchFamily="34" charset="0"/>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2">
              <a:lumMod val="25000"/>
            </a:schemeClr>
          </a:solidFill>
          <a:latin typeface="Source Sans Pro" panose="020B0503030403020204" pitchFamily="34" charset="0"/>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b="1">
                <a:solidFill>
                  <a:srgbClr val="7F7F7F"/>
                </a:solidFill>
                <a:latin typeface="Source Sans Pro" panose="020B0503030403020204" pitchFamily="34" charset="0"/>
                <a:ea typeface="Source Sans Pro" panose="020B0503030403020204" pitchFamily="34" charset="0"/>
              </a:defRPr>
            </a:lvl1pPr>
          </a:lstStyle>
          <a:p>
            <a:pPr>
              <a:defRPr/>
            </a:pPr>
            <a:r>
              <a:rPr lang="en-US" altLang="en-US"/>
              <a:t>| </a:t>
            </a:r>
            <a:fld id="{728F515E-D5DF-AE4B-BAAD-9D705D124D98}" type="slidenum">
              <a:rPr lang="en-US" altLang="en-US" smtClean="0"/>
              <a:pPr>
                <a:defRPr/>
              </a:pPr>
              <a:t>‹#›</a:t>
            </a:fld>
            <a:endParaRPr lang="en-US" altLang="en-US"/>
          </a:p>
        </p:txBody>
      </p:sp>
    </p:spTree>
    <p:extLst>
      <p:ext uri="{BB962C8B-B14F-4D97-AF65-F5344CB8AC3E}">
        <p14:creationId xmlns:p14="http://schemas.microsoft.com/office/powerpoint/2010/main" val="26719959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4400" b="1"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400" b="1" kern="1200">
          <a:solidFill>
            <a:srgbClr val="404040"/>
          </a:solidFill>
          <a:latin typeface="Source Sans Pro" panose="020B0503030403020204" pitchFamily="34" charset="0"/>
          <a:ea typeface="Source Sans Pro" panose="020B0503030403020204" pitchFamily="34" charset="0"/>
          <a:cs typeface="Gill Sans" panose="020B0502020104020203" pitchFamily="34" charset="-79"/>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2200" b="0" kern="1200">
          <a:solidFill>
            <a:srgbClr val="404040"/>
          </a:solidFill>
          <a:latin typeface="Source Sans Pro" panose="020B0503030403020204" pitchFamily="34" charset="0"/>
          <a:ea typeface="Source Sans Pro" panose="020B0503030403020204" pitchFamily="34" charset="0"/>
          <a:cs typeface="Gill Sans" panose="020B0502020104020203" pitchFamily="34" charset="-79"/>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2000" b="0" kern="1200">
          <a:solidFill>
            <a:srgbClr val="404040"/>
          </a:solidFill>
          <a:latin typeface="Source Sans Pro" panose="020B0503030403020204" pitchFamily="34" charset="0"/>
          <a:ea typeface="Source Sans Pro" panose="020B0503030403020204" pitchFamily="34" charset="0"/>
          <a:cs typeface="Gill Sans" panose="020B0502020104020203" pitchFamily="34" charset="-79"/>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b="0" kern="1200">
          <a:solidFill>
            <a:srgbClr val="404040"/>
          </a:solidFill>
          <a:latin typeface="Source Sans Pro" panose="020B0503030403020204" pitchFamily="34" charset="0"/>
          <a:ea typeface="Source Sans Pro" panose="020B0503030403020204" pitchFamily="34" charset="0"/>
          <a:cs typeface="Gill Sans" panose="020B0502020104020203" pitchFamily="34" charset="-79"/>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b="0" kern="1200">
          <a:solidFill>
            <a:srgbClr val="404040"/>
          </a:solidFill>
          <a:latin typeface="Source Sans Pro" panose="020B0503030403020204" pitchFamily="34" charset="0"/>
          <a:ea typeface="Source Sans Pro" panose="020B0503030403020204" pitchFamily="34" charset="0"/>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sonomamarintrain.org/sites/default/files/Documents/Open-Public-VI-revised-2024_0.pdf" TargetMode="External"/><Relationship Id="rId2" Type="http://schemas.openxmlformats.org/officeDocument/2006/relationships/hyperlink" Target="https://assets.procopio.com/wp-content/uploads/20251216104851/Brown-Act-B9997271.6.pdf" TargetMode="External"/><Relationship Id="rId1" Type="http://schemas.openxmlformats.org/officeDocument/2006/relationships/slideLayout" Target="../slideLayouts/slideLayout7.xml"/><Relationship Id="rId6" Type="http://schemas.openxmlformats.org/officeDocument/2006/relationships/hyperlink" Target="https://www.sjlafco.org/files/c00bd8496/2022+Brown+Act+Interactive.pdf" TargetMode="External"/><Relationship Id="rId5" Type="http://schemas.openxmlformats.org/officeDocument/2006/relationships/hyperlink" Target="https://oag.ca.gov/system/files/opinions/pdfs/83-304_0.pdf" TargetMode="External"/><Relationship Id="rId4" Type="http://schemas.openxmlformats.org/officeDocument/2006/relationships/hyperlink" Target="https://dpmclaw.com/2026/03/06/sb-707-the-brown-acts-biggest-transformation-in-decades-what-california-public-agencies-must-kno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sccc.org/sign-our-newsletters"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hyperlink" Target="https://www.asccc.org/local-senate-visits" TargetMode="External"/><Relationship Id="rId5" Type="http://schemas.openxmlformats.org/officeDocument/2006/relationships/hyperlink" Target="https://www.asccc.org/" TargetMode="Externa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D1-C142-B842-BA59-999BE0FEBB59}"/>
              </a:ext>
            </a:extLst>
          </p:cNvPr>
          <p:cNvSpPr>
            <a:spLocks noGrp="1"/>
          </p:cNvSpPr>
          <p:nvPr>
            <p:ph type="title"/>
          </p:nvPr>
        </p:nvSpPr>
        <p:spPr/>
        <p:txBody>
          <a:bodyPr>
            <a:normAutofit/>
          </a:bodyPr>
          <a:lstStyle/>
          <a:p>
            <a:r>
              <a:rPr lang="en-US" sz="4000"/>
              <a:t>The Brown Act and You |</a:t>
            </a:r>
            <a:endParaRPr lang="en-US" sz="3600" i="1"/>
          </a:p>
        </p:txBody>
      </p:sp>
      <p:sp>
        <p:nvSpPr>
          <p:cNvPr id="3" name="Subtitle 2">
            <a:extLst>
              <a:ext uri="{FF2B5EF4-FFF2-40B4-BE49-F238E27FC236}">
                <a16:creationId xmlns:a16="http://schemas.microsoft.com/office/drawing/2014/main" id="{417B090E-E2DD-9842-8A38-66A0ACDD7BD8}"/>
              </a:ext>
            </a:extLst>
          </p:cNvPr>
          <p:cNvSpPr>
            <a:spLocks noGrp="1"/>
          </p:cNvSpPr>
          <p:nvPr>
            <p:ph idx="1"/>
          </p:nvPr>
        </p:nvSpPr>
        <p:spPr/>
        <p:txBody>
          <a:bodyPr vert="horz" lIns="91440" tIns="45720" rIns="91440" bIns="45720" rtlCol="0" anchor="t">
            <a:normAutofit/>
          </a:bodyPr>
          <a:lstStyle/>
          <a:p>
            <a:r>
              <a:rPr lang="en-US" sz="3600" b="1" i="1">
                <a:latin typeface="Source Sans Pro"/>
                <a:ea typeface="Source Sans Pro"/>
                <a:cs typeface="Gill Sans"/>
              </a:rPr>
              <a:t>A College of the Sequoias Local Senate Visit</a:t>
            </a:r>
          </a:p>
          <a:p>
            <a:r>
              <a:rPr lang="en-US" sz="3600" b="1" i="1">
                <a:latin typeface="Source Sans Pro"/>
                <a:ea typeface="Source Sans Pro"/>
                <a:cs typeface="Gill Sans"/>
              </a:rPr>
              <a:t>April 22, 2026</a:t>
            </a:r>
            <a:endParaRPr lang="en-US" sz="3600" b="1" i="1"/>
          </a:p>
        </p:txBody>
      </p:sp>
    </p:spTree>
    <p:extLst>
      <p:ext uri="{BB962C8B-B14F-4D97-AF65-F5344CB8AC3E}">
        <p14:creationId xmlns:p14="http://schemas.microsoft.com/office/powerpoint/2010/main" val="27568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D2CE-AD8D-4872-A991-5E954F6F9116}"/>
              </a:ext>
            </a:extLst>
          </p:cNvPr>
          <p:cNvSpPr>
            <a:spLocks noGrp="1"/>
          </p:cNvSpPr>
          <p:nvPr>
            <p:ph type="title"/>
          </p:nvPr>
        </p:nvSpPr>
        <p:spPr/>
        <p:txBody>
          <a:bodyPr/>
          <a:lstStyle/>
          <a:p>
            <a:r>
              <a:rPr lang="en-US"/>
              <a:t>§54951 |</a:t>
            </a:r>
          </a:p>
        </p:txBody>
      </p:sp>
      <p:sp>
        <p:nvSpPr>
          <p:cNvPr id="3" name="Text Placeholder 2">
            <a:extLst>
              <a:ext uri="{FF2B5EF4-FFF2-40B4-BE49-F238E27FC236}">
                <a16:creationId xmlns:a16="http://schemas.microsoft.com/office/drawing/2014/main" id="{BF91607A-107B-4664-9C74-6CF80AD0553F}"/>
              </a:ext>
            </a:extLst>
          </p:cNvPr>
          <p:cNvSpPr>
            <a:spLocks noGrp="1"/>
          </p:cNvSpPr>
          <p:nvPr>
            <p:ph type="body" sz="half" idx="2"/>
          </p:nvPr>
        </p:nvSpPr>
        <p:spPr/>
        <p:txBody>
          <a:bodyPr>
            <a:normAutofit/>
          </a:bodyPr>
          <a:lstStyle/>
          <a:p>
            <a:r>
              <a:rPr lang="en-US" sz="3200" b="0" i="1"/>
              <a:t>Local Agency Defined</a:t>
            </a:r>
          </a:p>
        </p:txBody>
      </p:sp>
      <p:sp>
        <p:nvSpPr>
          <p:cNvPr id="4" name="Content Placeholder 3">
            <a:extLst>
              <a:ext uri="{FF2B5EF4-FFF2-40B4-BE49-F238E27FC236}">
                <a16:creationId xmlns:a16="http://schemas.microsoft.com/office/drawing/2014/main" id="{9AC04C11-CEE3-4CAD-B5A0-2E5A6B0FAD3A}"/>
              </a:ext>
            </a:extLst>
          </p:cNvPr>
          <p:cNvSpPr>
            <a:spLocks noGrp="1"/>
          </p:cNvSpPr>
          <p:nvPr>
            <p:ph idx="1"/>
          </p:nvPr>
        </p:nvSpPr>
        <p:spPr/>
        <p:txBody>
          <a:bodyPr anchor="ctr">
            <a:normAutofit/>
          </a:bodyPr>
          <a:lstStyle/>
          <a:p>
            <a:r>
              <a:rPr lang="en-US" sz="2800" b="0"/>
              <a:t>“As used in this chapter, “local agency” means a county, city, whether general law or chartered, city and county, town, </a:t>
            </a:r>
            <a:r>
              <a:rPr lang="en-US" sz="2800" b="0">
                <a:solidFill>
                  <a:schemeClr val="accent5">
                    <a:lumMod val="75000"/>
                  </a:schemeClr>
                </a:solidFill>
              </a:rPr>
              <a:t>school district</a:t>
            </a:r>
            <a:r>
              <a:rPr lang="en-US" sz="2800" b="0"/>
              <a:t>, municipal corporation, district, political subdivision, or any board, commission or agency thereof, or other local public agency.”</a:t>
            </a:r>
          </a:p>
        </p:txBody>
      </p:sp>
      <p:sp>
        <p:nvSpPr>
          <p:cNvPr id="5" name="Slide Number Placeholder 4">
            <a:extLst>
              <a:ext uri="{FF2B5EF4-FFF2-40B4-BE49-F238E27FC236}">
                <a16:creationId xmlns:a16="http://schemas.microsoft.com/office/drawing/2014/main" id="{FD7FD7D3-16CA-4758-B1C3-3765D1B76643}"/>
              </a:ext>
            </a:extLst>
          </p:cNvPr>
          <p:cNvSpPr>
            <a:spLocks noGrp="1"/>
          </p:cNvSpPr>
          <p:nvPr>
            <p:ph type="sldNum" sz="quarter" idx="10"/>
          </p:nvPr>
        </p:nvSpPr>
        <p:spPr/>
        <p:txBody>
          <a:bodyPr/>
          <a:lstStyle/>
          <a:p>
            <a:pPr>
              <a:defRPr/>
            </a:pPr>
            <a:fld id="{492D8F1A-69A8-9242-9469-8400121D240A}" type="slidenum">
              <a:rPr lang="en-US" smtClean="0"/>
              <a:pPr>
                <a:defRPr/>
              </a:pPr>
              <a:t>10</a:t>
            </a:fld>
            <a:endParaRPr lang="en-US" altLang="en-US"/>
          </a:p>
        </p:txBody>
      </p:sp>
    </p:spTree>
    <p:extLst>
      <p:ext uri="{BB962C8B-B14F-4D97-AF65-F5344CB8AC3E}">
        <p14:creationId xmlns:p14="http://schemas.microsoft.com/office/powerpoint/2010/main" val="366283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61EA-AD86-497A-954E-4D2FA6ACF88F}"/>
              </a:ext>
            </a:extLst>
          </p:cNvPr>
          <p:cNvSpPr>
            <a:spLocks noGrp="1"/>
          </p:cNvSpPr>
          <p:nvPr>
            <p:ph type="title"/>
          </p:nvPr>
        </p:nvSpPr>
        <p:spPr/>
        <p:txBody>
          <a:bodyPr/>
          <a:lstStyle/>
          <a:p>
            <a:r>
              <a:rPr lang="en-US"/>
              <a:t>§54952 | </a:t>
            </a:r>
            <a:r>
              <a:rPr lang="en-US" b="0"/>
              <a:t>Legislative Body Defined</a:t>
            </a:r>
          </a:p>
        </p:txBody>
      </p:sp>
      <p:sp>
        <p:nvSpPr>
          <p:cNvPr id="5" name="Text Placeholder 4">
            <a:extLst>
              <a:ext uri="{FF2B5EF4-FFF2-40B4-BE49-F238E27FC236}">
                <a16:creationId xmlns:a16="http://schemas.microsoft.com/office/drawing/2014/main" id="{F302329C-D101-49BE-B4B0-BB16C1BFF625}"/>
              </a:ext>
            </a:extLst>
          </p:cNvPr>
          <p:cNvSpPr>
            <a:spLocks noGrp="1"/>
          </p:cNvSpPr>
          <p:nvPr>
            <p:ph type="body" idx="1"/>
          </p:nvPr>
        </p:nvSpPr>
        <p:spPr/>
        <p:txBody>
          <a:bodyPr>
            <a:normAutofit/>
          </a:bodyPr>
          <a:lstStyle/>
          <a:p>
            <a:r>
              <a:rPr lang="en-US" sz="2800"/>
              <a:t>As used in this chapter, “legislative body” means:</a:t>
            </a:r>
          </a:p>
        </p:txBody>
      </p:sp>
      <p:sp>
        <p:nvSpPr>
          <p:cNvPr id="6" name="Content Placeholder 5">
            <a:extLst>
              <a:ext uri="{FF2B5EF4-FFF2-40B4-BE49-F238E27FC236}">
                <a16:creationId xmlns:a16="http://schemas.microsoft.com/office/drawing/2014/main" id="{5C34A28E-04EC-4693-BE3C-62B9575C45A9}"/>
              </a:ext>
            </a:extLst>
          </p:cNvPr>
          <p:cNvSpPr>
            <a:spLocks noGrp="1"/>
          </p:cNvSpPr>
          <p:nvPr>
            <p:ph idx="10"/>
          </p:nvPr>
        </p:nvSpPr>
        <p:spPr/>
        <p:txBody>
          <a:bodyPr anchor="ctr">
            <a:normAutofit fontScale="92500" lnSpcReduction="10000"/>
          </a:bodyPr>
          <a:lstStyle/>
          <a:p>
            <a:pPr marL="457200" indent="-457200">
              <a:buAutoNum type="alphaLcParenBoth"/>
            </a:pPr>
            <a:r>
              <a:rPr lang="en-US" sz="2400"/>
              <a:t>The </a:t>
            </a:r>
            <a:r>
              <a:rPr lang="en-US" sz="2400">
                <a:solidFill>
                  <a:schemeClr val="accent5">
                    <a:lumMod val="75000"/>
                  </a:schemeClr>
                </a:solidFill>
              </a:rPr>
              <a:t>governing body of a local agency</a:t>
            </a:r>
            <a:r>
              <a:rPr lang="en-US" sz="2400"/>
              <a:t> or </a:t>
            </a:r>
            <a:r>
              <a:rPr lang="en-US" sz="2400">
                <a:solidFill>
                  <a:schemeClr val="accent5">
                    <a:lumMod val="75000"/>
                  </a:schemeClr>
                </a:solidFill>
              </a:rPr>
              <a:t>any other local body created by state </a:t>
            </a:r>
            <a:r>
              <a:rPr lang="en-US" sz="2400"/>
              <a:t>or federal statute. </a:t>
            </a:r>
          </a:p>
          <a:p>
            <a:pPr marL="457200" indent="-457200">
              <a:buAutoNum type="alphaLcParenBoth"/>
            </a:pPr>
            <a:r>
              <a:rPr lang="en-US" sz="2400">
                <a:solidFill>
                  <a:schemeClr val="accent5">
                    <a:lumMod val="75000"/>
                  </a:schemeClr>
                </a:solidFill>
              </a:rPr>
              <a:t>A commission, committee, board, or other body of a local agency</a:t>
            </a:r>
            <a:r>
              <a:rPr lang="en-US" sz="2400"/>
              <a:t>, whether </a:t>
            </a:r>
            <a:r>
              <a:rPr lang="en-US" sz="2400">
                <a:solidFill>
                  <a:schemeClr val="accent5">
                    <a:lumMod val="75000"/>
                  </a:schemeClr>
                </a:solidFill>
              </a:rPr>
              <a:t>permanent or temporary, </a:t>
            </a:r>
            <a:r>
              <a:rPr lang="en-US" sz="2400" err="1">
                <a:solidFill>
                  <a:schemeClr val="accent5">
                    <a:lumMod val="75000"/>
                  </a:schemeClr>
                </a:solidFill>
              </a:rPr>
              <a:t>decisionmaking</a:t>
            </a:r>
            <a:r>
              <a:rPr lang="en-US" sz="2400">
                <a:solidFill>
                  <a:schemeClr val="accent5">
                    <a:lumMod val="75000"/>
                  </a:schemeClr>
                </a:solidFill>
              </a:rPr>
              <a:t> or advisory, created by charter, ordinance, resolution, or formal action of a legislative body</a:t>
            </a:r>
            <a:r>
              <a:rPr lang="en-US" sz="2400"/>
              <a:t>. However, advisory committees, composed solely of the members of the legislative body that are less than a quorum of the legislative body are not legislative bodies, except that </a:t>
            </a:r>
            <a:r>
              <a:rPr lang="en-US" sz="2400">
                <a:solidFill>
                  <a:schemeClr val="accent5">
                    <a:lumMod val="75000"/>
                  </a:schemeClr>
                </a:solidFill>
              </a:rPr>
              <a:t>standing committees of a legislative body, irrespective of their composition, which have a continuing subject matter jurisdiction, or a meeting schedule fixed by charter, ordinance, resolution, or formal action of a legislative body are legislative bodies</a:t>
            </a:r>
            <a:r>
              <a:rPr lang="en-US" sz="2400"/>
              <a:t> for purposes of this chapter.</a:t>
            </a:r>
          </a:p>
        </p:txBody>
      </p:sp>
      <p:sp>
        <p:nvSpPr>
          <p:cNvPr id="4" name="Slide Number Placeholder 3">
            <a:extLst>
              <a:ext uri="{FF2B5EF4-FFF2-40B4-BE49-F238E27FC236}">
                <a16:creationId xmlns:a16="http://schemas.microsoft.com/office/drawing/2014/main" id="{29CAEB5E-28F9-47BD-AF30-D8D963FFE46D}"/>
              </a:ext>
            </a:extLst>
          </p:cNvPr>
          <p:cNvSpPr>
            <a:spLocks noGrp="1"/>
          </p:cNvSpPr>
          <p:nvPr>
            <p:ph type="sldNum" sz="quarter" idx="4"/>
          </p:nvPr>
        </p:nvSpPr>
        <p:spPr/>
        <p:txBody>
          <a:bodyPr/>
          <a:lstStyle/>
          <a:p>
            <a:fld id="{492D8F1A-69A8-9242-9469-8400121D240A}" type="slidenum">
              <a:rPr lang="en-US" smtClean="0"/>
              <a:pPr/>
              <a:t>11</a:t>
            </a:fld>
            <a:endParaRPr lang="en-US"/>
          </a:p>
        </p:txBody>
      </p:sp>
    </p:spTree>
    <p:extLst>
      <p:ext uri="{BB962C8B-B14F-4D97-AF65-F5344CB8AC3E}">
        <p14:creationId xmlns:p14="http://schemas.microsoft.com/office/powerpoint/2010/main" val="5888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1D1D-F18F-4D7B-8180-BE67F1835159}"/>
              </a:ext>
            </a:extLst>
          </p:cNvPr>
          <p:cNvSpPr>
            <a:spLocks noGrp="1"/>
          </p:cNvSpPr>
          <p:nvPr>
            <p:ph type="title"/>
          </p:nvPr>
        </p:nvSpPr>
        <p:spPr/>
        <p:txBody>
          <a:bodyPr>
            <a:normAutofit/>
          </a:bodyPr>
          <a:lstStyle/>
          <a:p>
            <a:r>
              <a:rPr lang="en-US"/>
              <a:t>Promising Practice | </a:t>
            </a:r>
            <a:r>
              <a:rPr lang="en-US" b="0"/>
              <a:t>Academic Senate Committees</a:t>
            </a:r>
            <a:endParaRPr lang="en-US"/>
          </a:p>
        </p:txBody>
      </p:sp>
      <p:sp>
        <p:nvSpPr>
          <p:cNvPr id="3" name="Content Placeholder 2">
            <a:extLst>
              <a:ext uri="{FF2B5EF4-FFF2-40B4-BE49-F238E27FC236}">
                <a16:creationId xmlns:a16="http://schemas.microsoft.com/office/drawing/2014/main" id="{7F93F46C-BCCB-4705-851F-2C0B24CD803E}"/>
              </a:ext>
            </a:extLst>
          </p:cNvPr>
          <p:cNvSpPr>
            <a:spLocks noGrp="1"/>
          </p:cNvSpPr>
          <p:nvPr>
            <p:ph sz="half" idx="1"/>
          </p:nvPr>
        </p:nvSpPr>
        <p:spPr/>
        <p:txBody>
          <a:bodyPr anchor="ctr">
            <a:normAutofit/>
          </a:bodyPr>
          <a:lstStyle/>
          <a:p>
            <a:pPr marL="0" indent="0">
              <a:buNone/>
            </a:pPr>
            <a:r>
              <a:rPr lang="en-US" sz="3200"/>
              <a:t>BYLAWS | </a:t>
            </a:r>
            <a:r>
              <a:rPr lang="en-US" sz="3200" b="0"/>
              <a:t>What are in the bylaws or constitution?</a:t>
            </a:r>
            <a:endParaRPr lang="en-US" sz="3200"/>
          </a:p>
        </p:txBody>
      </p:sp>
      <p:sp>
        <p:nvSpPr>
          <p:cNvPr id="4" name="Slide Number Placeholder 3">
            <a:extLst>
              <a:ext uri="{FF2B5EF4-FFF2-40B4-BE49-F238E27FC236}">
                <a16:creationId xmlns:a16="http://schemas.microsoft.com/office/drawing/2014/main" id="{0A7523D8-2F28-4AA8-817C-086683C18FC4}"/>
              </a:ext>
            </a:extLst>
          </p:cNvPr>
          <p:cNvSpPr>
            <a:spLocks noGrp="1"/>
          </p:cNvSpPr>
          <p:nvPr>
            <p:ph type="sldNum" sz="quarter" idx="4"/>
          </p:nvPr>
        </p:nvSpPr>
        <p:spPr/>
        <p:txBody>
          <a:bodyPr/>
          <a:lstStyle/>
          <a:p>
            <a:fld id="{492D8F1A-69A8-9242-9469-8400121D240A}" type="slidenum">
              <a:rPr lang="en-US" smtClean="0"/>
              <a:pPr/>
              <a:t>12</a:t>
            </a:fld>
            <a:endParaRPr lang="en-US"/>
          </a:p>
        </p:txBody>
      </p:sp>
      <p:pic>
        <p:nvPicPr>
          <p:cNvPr id="11" name="Content Placeholder 10">
            <a:extLst>
              <a:ext uri="{FF2B5EF4-FFF2-40B4-BE49-F238E27FC236}">
                <a16:creationId xmlns:a16="http://schemas.microsoft.com/office/drawing/2014/main" id="{D31F5281-490F-40CA-82B0-0F7A5DE6868B}"/>
              </a:ext>
            </a:extLst>
          </p:cNvPr>
          <p:cNvPicPr>
            <a:picLocks noGrp="1" noChangeAspect="1"/>
          </p:cNvPicPr>
          <p:nvPr>
            <p:ph sz="half" idx="2"/>
          </p:nvPr>
        </p:nvPicPr>
        <p:blipFill>
          <a:blip r:embed="rId2"/>
          <a:stretch>
            <a:fillRect/>
          </a:stretch>
        </p:blipFill>
        <p:spPr>
          <a:xfrm>
            <a:off x="7184354" y="2286000"/>
            <a:ext cx="3157291" cy="4008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78137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BDE8-33F8-4687-BFF5-B9C6C053EEA1}"/>
              </a:ext>
            </a:extLst>
          </p:cNvPr>
          <p:cNvSpPr>
            <a:spLocks noGrp="1"/>
          </p:cNvSpPr>
          <p:nvPr>
            <p:ph type="title"/>
          </p:nvPr>
        </p:nvSpPr>
        <p:spPr/>
        <p:txBody>
          <a:bodyPr>
            <a:normAutofit/>
          </a:bodyPr>
          <a:lstStyle/>
          <a:p>
            <a:r>
              <a:rPr lang="en-US" sz="4000"/>
              <a:t>QUESTIONS | </a:t>
            </a:r>
            <a:r>
              <a:rPr lang="en-US" sz="4000" b="0"/>
              <a:t>All Things Agenda</a:t>
            </a:r>
            <a:r>
              <a:rPr lang="en-US" sz="4000"/>
              <a:t> </a:t>
            </a:r>
          </a:p>
        </p:txBody>
      </p:sp>
      <p:sp>
        <p:nvSpPr>
          <p:cNvPr id="3" name="Content Placeholder 2">
            <a:extLst>
              <a:ext uri="{FF2B5EF4-FFF2-40B4-BE49-F238E27FC236}">
                <a16:creationId xmlns:a16="http://schemas.microsoft.com/office/drawing/2014/main" id="{B52200CF-4E7C-4607-BAFD-AF3B335D5669}"/>
              </a:ext>
            </a:extLst>
          </p:cNvPr>
          <p:cNvSpPr>
            <a:spLocks noGrp="1"/>
          </p:cNvSpPr>
          <p:nvPr>
            <p:ph sz="half" idx="1"/>
          </p:nvPr>
        </p:nvSpPr>
        <p:spPr/>
        <p:txBody>
          <a:bodyPr anchor="ctr">
            <a:normAutofit/>
          </a:bodyPr>
          <a:lstStyle/>
          <a:p>
            <a:pPr marL="0" indent="0" algn="ctr">
              <a:lnSpc>
                <a:spcPct val="100000"/>
              </a:lnSpc>
              <a:spcAft>
                <a:spcPts val="1000"/>
              </a:spcAft>
              <a:buNone/>
            </a:pPr>
            <a:r>
              <a:rPr lang="en-US" sz="3200" i="1">
                <a:solidFill>
                  <a:srgbClr val="000000"/>
                </a:solidFill>
                <a:cs typeface="Gill Sans"/>
              </a:rPr>
              <a:t>Do agendas/documents have to adhere to any accessibility standards? Do they need to be offered in alternate formats?</a:t>
            </a:r>
            <a:endParaRPr lang="en-US" sz="3200" i="1">
              <a:cs typeface="Gill Sans"/>
            </a:endParaRPr>
          </a:p>
          <a:p>
            <a:pPr marL="0" indent="0" algn="ctr">
              <a:lnSpc>
                <a:spcPct val="100000"/>
              </a:lnSpc>
              <a:spcAft>
                <a:spcPts val="1000"/>
              </a:spcAft>
              <a:buNone/>
            </a:pPr>
            <a:r>
              <a:rPr lang="en-US" sz="3200" i="1">
                <a:solidFill>
                  <a:srgbClr val="000000"/>
                </a:solidFill>
                <a:cs typeface="Gill Sans"/>
              </a:rPr>
              <a:t>What reporting or posting requirements might apply (for committees/subcommittees)?</a:t>
            </a:r>
            <a:endParaRPr lang="en-US" sz="3200" i="1">
              <a:cs typeface="Gill Sans"/>
            </a:endParaRPr>
          </a:p>
        </p:txBody>
      </p:sp>
    </p:spTree>
    <p:extLst>
      <p:ext uri="{BB962C8B-B14F-4D97-AF65-F5344CB8AC3E}">
        <p14:creationId xmlns:p14="http://schemas.microsoft.com/office/powerpoint/2010/main" val="8955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05B1-878E-44EE-9D63-94CC62B5574E}"/>
              </a:ext>
            </a:extLst>
          </p:cNvPr>
          <p:cNvSpPr>
            <a:spLocks noGrp="1"/>
          </p:cNvSpPr>
          <p:nvPr>
            <p:ph type="title"/>
          </p:nvPr>
        </p:nvSpPr>
        <p:spPr/>
        <p:txBody>
          <a:bodyPr>
            <a:normAutofit/>
          </a:bodyPr>
          <a:lstStyle/>
          <a:p>
            <a:r>
              <a:rPr lang="en-US" sz="4000"/>
              <a:t>GC §§54954-54954.2 | </a:t>
            </a:r>
          </a:p>
        </p:txBody>
      </p:sp>
      <p:sp>
        <p:nvSpPr>
          <p:cNvPr id="3" name="Content Placeholder 2">
            <a:extLst>
              <a:ext uri="{FF2B5EF4-FFF2-40B4-BE49-F238E27FC236}">
                <a16:creationId xmlns:a16="http://schemas.microsoft.com/office/drawing/2014/main" id="{5D61263C-716A-4B24-8F5A-2F8738A46730}"/>
              </a:ext>
            </a:extLst>
          </p:cNvPr>
          <p:cNvSpPr>
            <a:spLocks noGrp="1"/>
          </p:cNvSpPr>
          <p:nvPr>
            <p:ph idx="1"/>
          </p:nvPr>
        </p:nvSpPr>
        <p:spPr/>
        <p:txBody>
          <a:bodyPr>
            <a:normAutofit/>
          </a:bodyPr>
          <a:lstStyle/>
          <a:p>
            <a:r>
              <a:rPr lang="en-US" sz="3600" i="1"/>
              <a:t>Notice to the Public</a:t>
            </a:r>
          </a:p>
        </p:txBody>
      </p:sp>
    </p:spTree>
    <p:extLst>
      <p:ext uri="{BB962C8B-B14F-4D97-AF65-F5344CB8AC3E}">
        <p14:creationId xmlns:p14="http://schemas.microsoft.com/office/powerpoint/2010/main" val="309956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5122F-AF92-42D9-AEA1-17DEEB96B0D4}"/>
              </a:ext>
            </a:extLst>
          </p:cNvPr>
          <p:cNvSpPr>
            <a:spLocks noGrp="1"/>
          </p:cNvSpPr>
          <p:nvPr>
            <p:ph type="title"/>
          </p:nvPr>
        </p:nvSpPr>
        <p:spPr/>
        <p:txBody>
          <a:bodyPr>
            <a:normAutofit/>
          </a:bodyPr>
          <a:lstStyle/>
          <a:p>
            <a:r>
              <a:rPr lang="en-US" sz="4000"/>
              <a:t>§54954.2 | </a:t>
            </a:r>
            <a:r>
              <a:rPr lang="en-US" sz="4000" b="0"/>
              <a:t>Meeting Agendas</a:t>
            </a:r>
            <a:endParaRPr lang="en-US" sz="4000"/>
          </a:p>
        </p:txBody>
      </p:sp>
      <p:sp>
        <p:nvSpPr>
          <p:cNvPr id="7" name="Text Placeholder 6">
            <a:extLst>
              <a:ext uri="{FF2B5EF4-FFF2-40B4-BE49-F238E27FC236}">
                <a16:creationId xmlns:a16="http://schemas.microsoft.com/office/drawing/2014/main" id="{8862A7B6-EE7C-466E-B0CA-62DC912FF6C3}"/>
              </a:ext>
            </a:extLst>
          </p:cNvPr>
          <p:cNvSpPr>
            <a:spLocks noGrp="1"/>
          </p:cNvSpPr>
          <p:nvPr>
            <p:ph sz="half" idx="1"/>
          </p:nvPr>
        </p:nvSpPr>
        <p:spPr/>
        <p:txBody>
          <a:bodyPr anchor="ctr">
            <a:normAutofit/>
          </a:bodyPr>
          <a:lstStyle/>
          <a:p>
            <a:pPr marL="0" indent="0">
              <a:lnSpc>
                <a:spcPct val="100000"/>
              </a:lnSpc>
              <a:spcAft>
                <a:spcPts val="1000"/>
              </a:spcAft>
              <a:buNone/>
            </a:pPr>
            <a:r>
              <a:rPr lang="en-US" sz="2800"/>
              <a:t>(a)(1) |</a:t>
            </a:r>
            <a:r>
              <a:rPr lang="en-US" sz="2800" b="0"/>
              <a:t> Agenda posted at least 72 hours prior to a regular meeting.</a:t>
            </a:r>
          </a:p>
          <a:p>
            <a:pPr marL="0" indent="0">
              <a:lnSpc>
                <a:spcPct val="100000"/>
              </a:lnSpc>
              <a:spcAft>
                <a:spcPts val="1000"/>
              </a:spcAft>
              <a:buNone/>
            </a:pPr>
            <a:r>
              <a:rPr lang="en-US" sz="2800"/>
              <a:t>(a)(1)(A)</a:t>
            </a:r>
            <a:r>
              <a:rPr lang="en-US" sz="2800" b="0"/>
              <a:t> </a:t>
            </a:r>
            <a:r>
              <a:rPr lang="en-US" sz="2800"/>
              <a:t>| </a:t>
            </a:r>
            <a:r>
              <a:rPr lang="en-US" sz="2800" b="0"/>
              <a:t>“…Agenda shall contain a brief general description of each item of business to be transacted or discussed…”</a:t>
            </a:r>
          </a:p>
          <a:p>
            <a:pPr marL="0" indent="0">
              <a:lnSpc>
                <a:spcPct val="100000"/>
              </a:lnSpc>
              <a:spcAft>
                <a:spcPts val="1000"/>
              </a:spcAft>
              <a:buNone/>
            </a:pPr>
            <a:r>
              <a:rPr lang="en-US" sz="2800"/>
              <a:t>(a)(1)(B) | </a:t>
            </a:r>
            <a:r>
              <a:rPr lang="en-US" sz="2800" b="0"/>
              <a:t>“…[agenda] shall be posted in a location that is freely accessible to member of the public and on the local agency’s internet website…”</a:t>
            </a:r>
            <a:r>
              <a:rPr lang="en-US" sz="2800"/>
              <a:t> </a:t>
            </a:r>
          </a:p>
        </p:txBody>
      </p:sp>
      <p:sp>
        <p:nvSpPr>
          <p:cNvPr id="5" name="Slide Number Placeholder 4">
            <a:extLst>
              <a:ext uri="{FF2B5EF4-FFF2-40B4-BE49-F238E27FC236}">
                <a16:creationId xmlns:a16="http://schemas.microsoft.com/office/drawing/2014/main" id="{5515F06C-DC03-4A30-ABA2-E9F2792CF54B}"/>
              </a:ext>
            </a:extLst>
          </p:cNvPr>
          <p:cNvSpPr>
            <a:spLocks noGrp="1"/>
          </p:cNvSpPr>
          <p:nvPr>
            <p:ph type="sldNum" sz="quarter" idx="10"/>
          </p:nvPr>
        </p:nvSpPr>
        <p:spPr/>
        <p:txBody>
          <a:bodyPr/>
          <a:lstStyle/>
          <a:p>
            <a:fld id="{492D8F1A-69A8-9242-9469-8400121D240A}" type="slidenum">
              <a:rPr lang="en-US" smtClean="0"/>
              <a:pPr/>
              <a:t>15</a:t>
            </a:fld>
            <a:endParaRPr lang="en-US"/>
          </a:p>
        </p:txBody>
      </p:sp>
    </p:spTree>
    <p:extLst>
      <p:ext uri="{BB962C8B-B14F-4D97-AF65-F5344CB8AC3E}">
        <p14:creationId xmlns:p14="http://schemas.microsoft.com/office/powerpoint/2010/main" val="83219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5122F-AF92-42D9-AEA1-17DEEB96B0D4}"/>
              </a:ext>
            </a:extLst>
          </p:cNvPr>
          <p:cNvSpPr>
            <a:spLocks noGrp="1"/>
          </p:cNvSpPr>
          <p:nvPr>
            <p:ph type="title"/>
          </p:nvPr>
        </p:nvSpPr>
        <p:spPr/>
        <p:txBody>
          <a:bodyPr>
            <a:normAutofit/>
          </a:bodyPr>
          <a:lstStyle/>
          <a:p>
            <a:r>
              <a:rPr lang="en-US" sz="4000"/>
              <a:t>§54954.2 | </a:t>
            </a:r>
            <a:r>
              <a:rPr lang="en-US" sz="4000" b="0"/>
              <a:t>Meeting Agendas (</a:t>
            </a:r>
            <a:r>
              <a:rPr lang="en-US" sz="4000" b="0" err="1"/>
              <a:t>con’t</a:t>
            </a:r>
            <a:r>
              <a:rPr lang="en-US" sz="4000" b="0"/>
              <a:t>)</a:t>
            </a:r>
            <a:endParaRPr lang="en-US" sz="4000"/>
          </a:p>
        </p:txBody>
      </p:sp>
      <p:sp>
        <p:nvSpPr>
          <p:cNvPr id="7" name="Text Placeholder 6">
            <a:extLst>
              <a:ext uri="{FF2B5EF4-FFF2-40B4-BE49-F238E27FC236}">
                <a16:creationId xmlns:a16="http://schemas.microsoft.com/office/drawing/2014/main" id="{8862A7B6-EE7C-466E-B0CA-62DC912FF6C3}"/>
              </a:ext>
            </a:extLst>
          </p:cNvPr>
          <p:cNvSpPr>
            <a:spLocks noGrp="1"/>
          </p:cNvSpPr>
          <p:nvPr>
            <p:ph sz="half" idx="1"/>
          </p:nvPr>
        </p:nvSpPr>
        <p:spPr/>
        <p:txBody>
          <a:bodyPr anchor="ctr">
            <a:normAutofit/>
          </a:bodyPr>
          <a:lstStyle/>
          <a:p>
            <a:pPr marL="0" indent="0">
              <a:lnSpc>
                <a:spcPct val="100000"/>
              </a:lnSpc>
              <a:spcAft>
                <a:spcPts val="1000"/>
              </a:spcAft>
              <a:buNone/>
            </a:pPr>
            <a:r>
              <a:rPr lang="en-US" sz="3200"/>
              <a:t>(a)(1)(C)(</a:t>
            </a:r>
            <a:r>
              <a:rPr lang="en-US" sz="3200" err="1"/>
              <a:t>i</a:t>
            </a:r>
            <a:r>
              <a:rPr lang="en-US" sz="3200"/>
              <a:t>) | </a:t>
            </a:r>
            <a:r>
              <a:rPr lang="en-US" sz="3200" b="0"/>
              <a:t>“If requested, the agenda shall be </a:t>
            </a:r>
            <a:r>
              <a:rPr lang="en-US" sz="3200" b="0">
                <a:solidFill>
                  <a:schemeClr val="accent5">
                    <a:lumMod val="75000"/>
                  </a:schemeClr>
                </a:solidFill>
              </a:rPr>
              <a:t>made available in appropriate alternative formats </a:t>
            </a:r>
            <a:r>
              <a:rPr lang="en-US" sz="3200" b="0"/>
              <a:t>to persons with a disability, as required by Section 202 of the Americans with Disabilities Act of 1990 (42 U.S.C. Sec. 12132), and the federal rules and regulations adopted in implementation thereof.”</a:t>
            </a:r>
          </a:p>
        </p:txBody>
      </p:sp>
      <p:sp>
        <p:nvSpPr>
          <p:cNvPr id="5" name="Slide Number Placeholder 4">
            <a:extLst>
              <a:ext uri="{FF2B5EF4-FFF2-40B4-BE49-F238E27FC236}">
                <a16:creationId xmlns:a16="http://schemas.microsoft.com/office/drawing/2014/main" id="{5515F06C-DC03-4A30-ABA2-E9F2792CF54B}"/>
              </a:ext>
            </a:extLst>
          </p:cNvPr>
          <p:cNvSpPr>
            <a:spLocks noGrp="1"/>
          </p:cNvSpPr>
          <p:nvPr>
            <p:ph type="sldNum" sz="quarter" idx="4"/>
          </p:nvPr>
        </p:nvSpPr>
        <p:spPr/>
        <p:txBody>
          <a:bodyPr/>
          <a:lstStyle/>
          <a:p>
            <a:fld id="{492D8F1A-69A8-9242-9469-8400121D240A}" type="slidenum">
              <a:rPr lang="en-US" smtClean="0"/>
              <a:pPr/>
              <a:t>16</a:t>
            </a:fld>
            <a:endParaRPr lang="en-US"/>
          </a:p>
        </p:txBody>
      </p:sp>
    </p:spTree>
    <p:extLst>
      <p:ext uri="{BB962C8B-B14F-4D97-AF65-F5344CB8AC3E}">
        <p14:creationId xmlns:p14="http://schemas.microsoft.com/office/powerpoint/2010/main" val="10913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FA4-6924-48F5-884A-B600B218204A}"/>
              </a:ext>
            </a:extLst>
          </p:cNvPr>
          <p:cNvSpPr>
            <a:spLocks noGrp="1"/>
          </p:cNvSpPr>
          <p:nvPr>
            <p:ph type="title"/>
          </p:nvPr>
        </p:nvSpPr>
        <p:spPr/>
        <p:txBody>
          <a:bodyPr>
            <a:normAutofit/>
          </a:bodyPr>
          <a:lstStyle/>
          <a:p>
            <a:r>
              <a:rPr lang="en-US" sz="4000"/>
              <a:t>§54953 | </a:t>
            </a:r>
          </a:p>
        </p:txBody>
      </p:sp>
      <p:sp>
        <p:nvSpPr>
          <p:cNvPr id="3" name="Text Placeholder 2">
            <a:extLst>
              <a:ext uri="{FF2B5EF4-FFF2-40B4-BE49-F238E27FC236}">
                <a16:creationId xmlns:a16="http://schemas.microsoft.com/office/drawing/2014/main" id="{2C30AE97-B917-430B-A525-A58E9FCC36AD}"/>
              </a:ext>
            </a:extLst>
          </p:cNvPr>
          <p:cNvSpPr>
            <a:spLocks noGrp="1"/>
          </p:cNvSpPr>
          <p:nvPr>
            <p:ph type="body" sz="half" idx="2"/>
          </p:nvPr>
        </p:nvSpPr>
        <p:spPr/>
        <p:txBody>
          <a:bodyPr>
            <a:normAutofit/>
          </a:bodyPr>
          <a:lstStyle/>
          <a:p>
            <a:r>
              <a:rPr lang="en-US" sz="3600" b="0" i="1"/>
              <a:t>Teleconference</a:t>
            </a:r>
          </a:p>
        </p:txBody>
      </p:sp>
      <p:sp>
        <p:nvSpPr>
          <p:cNvPr id="4" name="Content Placeholder 3">
            <a:extLst>
              <a:ext uri="{FF2B5EF4-FFF2-40B4-BE49-F238E27FC236}">
                <a16:creationId xmlns:a16="http://schemas.microsoft.com/office/drawing/2014/main" id="{6516D0DC-8A99-412B-8676-5B811D77B35A}"/>
              </a:ext>
            </a:extLst>
          </p:cNvPr>
          <p:cNvSpPr>
            <a:spLocks noGrp="1"/>
          </p:cNvSpPr>
          <p:nvPr>
            <p:ph idx="1"/>
          </p:nvPr>
        </p:nvSpPr>
        <p:spPr/>
        <p:txBody>
          <a:bodyPr anchor="ctr">
            <a:normAutofit/>
          </a:bodyPr>
          <a:lstStyle/>
          <a:p>
            <a:pPr>
              <a:lnSpc>
                <a:spcPct val="100000"/>
              </a:lnSpc>
              <a:spcAft>
                <a:spcPts val="1000"/>
              </a:spcAft>
            </a:pPr>
            <a:r>
              <a:rPr lang="en-US" sz="2800"/>
              <a:t>(b)(3) | </a:t>
            </a:r>
            <a:r>
              <a:rPr lang="en-US" sz="2800" b="0"/>
              <a:t>If body elects to teleconference, “it shall </a:t>
            </a:r>
            <a:r>
              <a:rPr lang="en-US" sz="2800" b="0">
                <a:solidFill>
                  <a:schemeClr val="accent5">
                    <a:lumMod val="75000"/>
                  </a:schemeClr>
                </a:solidFill>
              </a:rPr>
              <a:t>post agendas at all teleconference locations</a:t>
            </a:r>
            <a:r>
              <a:rPr lang="en-US" sz="2800" b="0"/>
              <a:t>. </a:t>
            </a:r>
            <a:r>
              <a:rPr lang="en-US" sz="2800" b="0">
                <a:solidFill>
                  <a:schemeClr val="accent5">
                    <a:lumMod val="75000"/>
                  </a:schemeClr>
                </a:solidFill>
              </a:rPr>
              <a:t>Each teleconference location shall be identified in the notice and agenda of the meeting </a:t>
            </a:r>
            <a:r>
              <a:rPr lang="en-US" sz="2800" b="0"/>
              <a:t>or proceeding, and each teleconference </a:t>
            </a:r>
            <a:r>
              <a:rPr lang="en-US" sz="2800" b="0">
                <a:solidFill>
                  <a:schemeClr val="accent5">
                    <a:lumMod val="75000"/>
                  </a:schemeClr>
                </a:solidFill>
              </a:rPr>
              <a:t>location shall be accessible to the public.</a:t>
            </a:r>
            <a:r>
              <a:rPr lang="en-US" sz="2800" b="0"/>
              <a:t>”</a:t>
            </a:r>
            <a:endParaRPr lang="en-US" sz="2800"/>
          </a:p>
        </p:txBody>
      </p:sp>
      <p:sp>
        <p:nvSpPr>
          <p:cNvPr id="5" name="Slide Number Placeholder 4">
            <a:extLst>
              <a:ext uri="{FF2B5EF4-FFF2-40B4-BE49-F238E27FC236}">
                <a16:creationId xmlns:a16="http://schemas.microsoft.com/office/drawing/2014/main" id="{D59F9D00-6628-4073-A00E-F15EC4EA7808}"/>
              </a:ext>
            </a:extLst>
          </p:cNvPr>
          <p:cNvSpPr>
            <a:spLocks noGrp="1"/>
          </p:cNvSpPr>
          <p:nvPr>
            <p:ph type="sldNum" sz="quarter" idx="10"/>
          </p:nvPr>
        </p:nvSpPr>
        <p:spPr/>
        <p:txBody>
          <a:bodyPr/>
          <a:lstStyle/>
          <a:p>
            <a:pPr>
              <a:defRPr/>
            </a:pPr>
            <a:fld id="{492D8F1A-69A8-9242-9469-8400121D240A}" type="slidenum">
              <a:rPr lang="en-US" smtClean="0"/>
              <a:pPr>
                <a:defRPr/>
              </a:pPr>
              <a:t>17</a:t>
            </a:fld>
            <a:endParaRPr lang="en-US" altLang="en-US"/>
          </a:p>
        </p:txBody>
      </p:sp>
    </p:spTree>
    <p:extLst>
      <p:ext uri="{BB962C8B-B14F-4D97-AF65-F5344CB8AC3E}">
        <p14:creationId xmlns:p14="http://schemas.microsoft.com/office/powerpoint/2010/main" val="256139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DA0E-42A5-4794-A678-5A6544E86F19}"/>
              </a:ext>
            </a:extLst>
          </p:cNvPr>
          <p:cNvSpPr>
            <a:spLocks noGrp="1"/>
          </p:cNvSpPr>
          <p:nvPr>
            <p:ph type="title"/>
          </p:nvPr>
        </p:nvSpPr>
        <p:spPr/>
        <p:txBody>
          <a:bodyPr>
            <a:normAutofit/>
          </a:bodyPr>
          <a:lstStyle/>
          <a:p>
            <a:r>
              <a:rPr lang="en-US" sz="4000"/>
              <a:t>SB 707 (</a:t>
            </a:r>
            <a:r>
              <a:rPr lang="en-US" sz="4000" err="1"/>
              <a:t>Durazo</a:t>
            </a:r>
            <a:r>
              <a:rPr lang="en-US" sz="4000"/>
              <a:t>, 2025) | </a:t>
            </a:r>
          </a:p>
        </p:txBody>
      </p:sp>
      <p:sp>
        <p:nvSpPr>
          <p:cNvPr id="3" name="Subtitle 2">
            <a:extLst>
              <a:ext uri="{FF2B5EF4-FFF2-40B4-BE49-F238E27FC236}">
                <a16:creationId xmlns:a16="http://schemas.microsoft.com/office/drawing/2014/main" id="{5CB92E65-47D4-4766-B84F-DAB17544CF29}"/>
              </a:ext>
            </a:extLst>
          </p:cNvPr>
          <p:cNvSpPr>
            <a:spLocks noGrp="1"/>
          </p:cNvSpPr>
          <p:nvPr>
            <p:ph type="subTitle" idx="1"/>
          </p:nvPr>
        </p:nvSpPr>
        <p:spPr/>
        <p:txBody>
          <a:bodyPr>
            <a:normAutofit/>
          </a:bodyPr>
          <a:lstStyle/>
          <a:p>
            <a:r>
              <a:rPr lang="en-US" sz="3600" i="1"/>
              <a:t>Meetings and Teleconference Requirements</a:t>
            </a:r>
          </a:p>
        </p:txBody>
      </p:sp>
    </p:spTree>
    <p:extLst>
      <p:ext uri="{BB962C8B-B14F-4D97-AF65-F5344CB8AC3E}">
        <p14:creationId xmlns:p14="http://schemas.microsoft.com/office/powerpoint/2010/main" val="191676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DF7B-4F08-4ED1-B23C-3A65FD501405}"/>
              </a:ext>
            </a:extLst>
          </p:cNvPr>
          <p:cNvSpPr>
            <a:spLocks noGrp="1"/>
          </p:cNvSpPr>
          <p:nvPr>
            <p:ph type="title"/>
          </p:nvPr>
        </p:nvSpPr>
        <p:spPr/>
        <p:txBody>
          <a:bodyPr>
            <a:normAutofit/>
          </a:bodyPr>
          <a:lstStyle/>
          <a:p>
            <a:r>
              <a:rPr lang="en-US" sz="3200"/>
              <a:t>§54953.4(e)(2) |</a:t>
            </a:r>
            <a:r>
              <a:rPr lang="en-US" sz="3200" b="0"/>
              <a:t> “Eligible legislative bodies” that are subject to SB 707 include:</a:t>
            </a:r>
            <a:endParaRPr lang="en-US" sz="3200"/>
          </a:p>
        </p:txBody>
      </p:sp>
      <p:sp>
        <p:nvSpPr>
          <p:cNvPr id="3" name="Content Placeholder 2">
            <a:extLst>
              <a:ext uri="{FF2B5EF4-FFF2-40B4-BE49-F238E27FC236}">
                <a16:creationId xmlns:a16="http://schemas.microsoft.com/office/drawing/2014/main" id="{CC98E479-722C-421B-B798-869AF49970DB}"/>
              </a:ext>
            </a:extLst>
          </p:cNvPr>
          <p:cNvSpPr>
            <a:spLocks noGrp="1"/>
          </p:cNvSpPr>
          <p:nvPr>
            <p:ph sz="half" idx="1"/>
          </p:nvPr>
        </p:nvSpPr>
        <p:spPr/>
        <p:txBody>
          <a:bodyPr>
            <a:normAutofit fontScale="92500" lnSpcReduction="10000"/>
          </a:bodyPr>
          <a:lstStyle/>
          <a:p>
            <a:pPr marL="0" indent="0">
              <a:lnSpc>
                <a:spcPct val="100000"/>
              </a:lnSpc>
              <a:spcAft>
                <a:spcPts val="1000"/>
              </a:spcAft>
              <a:buNone/>
            </a:pPr>
            <a:r>
              <a:rPr lang="en-US" sz="2800"/>
              <a:t>CITY | </a:t>
            </a:r>
            <a:r>
              <a:rPr lang="en-US" sz="2800" b="0"/>
              <a:t>“A city council of a city with a population of 30,000 or more”</a:t>
            </a:r>
          </a:p>
          <a:p>
            <a:pPr marL="0" indent="0">
              <a:lnSpc>
                <a:spcPct val="100000"/>
              </a:lnSpc>
              <a:spcAft>
                <a:spcPts val="1000"/>
              </a:spcAft>
              <a:buNone/>
            </a:pPr>
            <a:r>
              <a:rPr lang="en-US" sz="2800"/>
              <a:t>SUPERVISORS | </a:t>
            </a:r>
            <a:r>
              <a:rPr lang="en-US" sz="2800" b="0"/>
              <a:t>“A county board of supervisors of a county, or city and county, with a population of 30,000 or more”</a:t>
            </a:r>
          </a:p>
          <a:p>
            <a:pPr marL="0" indent="0">
              <a:lnSpc>
                <a:spcPct val="100000"/>
              </a:lnSpc>
              <a:spcAft>
                <a:spcPts val="1000"/>
              </a:spcAft>
              <a:buNone/>
            </a:pPr>
            <a:r>
              <a:rPr lang="en-US" sz="2800"/>
              <a:t>CITY | </a:t>
            </a:r>
            <a:r>
              <a:rPr lang="en-US" sz="2800" b="0"/>
              <a:t>“City council of a city located in a county with a population of 600,000 or more”</a:t>
            </a:r>
            <a:endParaRPr lang="en-US" sz="2800"/>
          </a:p>
        </p:txBody>
      </p:sp>
      <p:sp>
        <p:nvSpPr>
          <p:cNvPr id="4" name="Content Placeholder 3">
            <a:extLst>
              <a:ext uri="{FF2B5EF4-FFF2-40B4-BE49-F238E27FC236}">
                <a16:creationId xmlns:a16="http://schemas.microsoft.com/office/drawing/2014/main" id="{4FF3187C-DF7B-4C91-AAD0-2657B5A44ED5}"/>
              </a:ext>
            </a:extLst>
          </p:cNvPr>
          <p:cNvSpPr>
            <a:spLocks noGrp="1"/>
          </p:cNvSpPr>
          <p:nvPr>
            <p:ph sz="half" idx="2"/>
          </p:nvPr>
        </p:nvSpPr>
        <p:spPr/>
        <p:txBody>
          <a:bodyPr>
            <a:normAutofit fontScale="85000" lnSpcReduction="10000"/>
          </a:bodyPr>
          <a:lstStyle/>
          <a:p>
            <a:pPr marL="0" indent="0">
              <a:lnSpc>
                <a:spcPct val="100000"/>
              </a:lnSpc>
              <a:spcAft>
                <a:spcPts val="1000"/>
              </a:spcAft>
              <a:buNone/>
            </a:pPr>
            <a:r>
              <a:rPr lang="en-US" sz="2600"/>
              <a:t>SPECIAL DISTRICTS | </a:t>
            </a:r>
            <a:r>
              <a:rPr lang="en-US" sz="2600" b="0"/>
              <a:t>“The board of directors of a special district that has an internet website and meets any of the following conditions:”</a:t>
            </a:r>
          </a:p>
          <a:p>
            <a:pPr marL="571500" indent="-571500">
              <a:lnSpc>
                <a:spcPct val="110000"/>
              </a:lnSpc>
              <a:spcBef>
                <a:spcPts val="0"/>
              </a:spcBef>
              <a:buFont typeface="+mj-lt"/>
              <a:buAutoNum type="romanUcPeriod"/>
            </a:pPr>
            <a:r>
              <a:rPr lang="en-US" sz="2600" b="0"/>
              <a:t>Boundary constraints, 600,000 population, over 200 FT equivalent employees</a:t>
            </a:r>
          </a:p>
          <a:p>
            <a:pPr marL="571500" indent="-571500">
              <a:lnSpc>
                <a:spcPct val="110000"/>
              </a:lnSpc>
              <a:spcBef>
                <a:spcPts val="0"/>
              </a:spcBef>
              <a:buFont typeface="+mj-lt"/>
              <a:buAutoNum type="romanUcPeriod"/>
            </a:pPr>
            <a:r>
              <a:rPr lang="en-US" sz="2600" b="0"/>
              <a:t>Over 1000 full-time equivalent employees</a:t>
            </a:r>
          </a:p>
          <a:p>
            <a:pPr marL="571500" indent="-571500">
              <a:lnSpc>
                <a:spcPct val="110000"/>
              </a:lnSpc>
              <a:spcBef>
                <a:spcPts val="0"/>
              </a:spcBef>
              <a:buFont typeface="+mj-lt"/>
              <a:buAutoNum type="romanUcPeriod"/>
            </a:pPr>
            <a:r>
              <a:rPr lang="en-US" sz="2600" b="0"/>
              <a:t>Revenues exceeding $400,000,000 and over 200 FT equivalent employees</a:t>
            </a:r>
          </a:p>
        </p:txBody>
      </p:sp>
      <p:sp>
        <p:nvSpPr>
          <p:cNvPr id="5" name="Slide Number Placeholder 4">
            <a:extLst>
              <a:ext uri="{FF2B5EF4-FFF2-40B4-BE49-F238E27FC236}">
                <a16:creationId xmlns:a16="http://schemas.microsoft.com/office/drawing/2014/main" id="{DD1CCAA7-DF51-48BD-87E8-B7332F4055D4}"/>
              </a:ext>
            </a:extLst>
          </p:cNvPr>
          <p:cNvSpPr>
            <a:spLocks noGrp="1"/>
          </p:cNvSpPr>
          <p:nvPr>
            <p:ph type="sldNum" sz="quarter" idx="10"/>
          </p:nvPr>
        </p:nvSpPr>
        <p:spPr/>
        <p:txBody>
          <a:bodyPr/>
          <a:lstStyle/>
          <a:p>
            <a:pPr>
              <a:defRPr/>
            </a:pPr>
            <a:fld id="{492D8F1A-69A8-9242-9469-8400121D240A}" type="slidenum">
              <a:rPr lang="en-US" smtClean="0"/>
              <a:pPr>
                <a:defRPr/>
              </a:pPr>
              <a:t>19</a:t>
            </a:fld>
            <a:endParaRPr lang="en-US" altLang="en-US"/>
          </a:p>
        </p:txBody>
      </p:sp>
    </p:spTree>
    <p:extLst>
      <p:ext uri="{BB962C8B-B14F-4D97-AF65-F5344CB8AC3E}">
        <p14:creationId xmlns:p14="http://schemas.microsoft.com/office/powerpoint/2010/main" val="42202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AC3FEE-96FF-4CD8-914C-A79FDB3083CF}"/>
              </a:ext>
            </a:extLst>
          </p:cNvPr>
          <p:cNvSpPr>
            <a:spLocks noGrp="1"/>
          </p:cNvSpPr>
          <p:nvPr>
            <p:ph type="title"/>
          </p:nvPr>
        </p:nvSpPr>
        <p:spPr/>
        <p:txBody>
          <a:bodyPr/>
          <a:lstStyle/>
          <a:p>
            <a:r>
              <a:rPr lang="en-US"/>
              <a:t>FACILITATORS |</a:t>
            </a:r>
          </a:p>
        </p:txBody>
      </p:sp>
      <p:sp>
        <p:nvSpPr>
          <p:cNvPr id="6" name="Content Placeholder 5">
            <a:extLst>
              <a:ext uri="{FF2B5EF4-FFF2-40B4-BE49-F238E27FC236}">
                <a16:creationId xmlns:a16="http://schemas.microsoft.com/office/drawing/2014/main" id="{41D738B6-CA56-4000-B55A-1F6FB90D0FDC}"/>
              </a:ext>
            </a:extLst>
          </p:cNvPr>
          <p:cNvSpPr>
            <a:spLocks noGrp="1"/>
          </p:cNvSpPr>
          <p:nvPr>
            <p:ph sz="half" idx="1"/>
          </p:nvPr>
        </p:nvSpPr>
        <p:spPr/>
        <p:txBody>
          <a:bodyPr anchor="ctr">
            <a:normAutofit/>
          </a:bodyPr>
          <a:lstStyle/>
          <a:p>
            <a:pPr marL="0" indent="0">
              <a:lnSpc>
                <a:spcPct val="100000"/>
              </a:lnSpc>
              <a:spcBef>
                <a:spcPts val="0"/>
              </a:spcBef>
              <a:buNone/>
            </a:pPr>
            <a:r>
              <a:rPr lang="en-US" sz="2800" b="1"/>
              <a:t>Karen Chow</a:t>
            </a:r>
          </a:p>
          <a:p>
            <a:pPr marL="0" indent="0">
              <a:lnSpc>
                <a:spcPct val="100000"/>
              </a:lnSpc>
              <a:spcBef>
                <a:spcPts val="0"/>
              </a:spcBef>
              <a:buNone/>
            </a:pPr>
            <a:r>
              <a:rPr lang="en-US" sz="2400" b="1" i="1"/>
              <a:t>ASCCC At-Large Representative</a:t>
            </a:r>
            <a:br>
              <a:rPr lang="en-US" sz="2400" b="1" i="1"/>
            </a:br>
            <a:r>
              <a:rPr lang="en-US" sz="2400" b="0" i="1"/>
              <a:t>De Anza College</a:t>
            </a:r>
            <a:endParaRPr lang="en-US" sz="3200" b="0"/>
          </a:p>
          <a:p>
            <a:pPr marL="0" indent="0">
              <a:lnSpc>
                <a:spcPct val="100000"/>
              </a:lnSpc>
              <a:spcBef>
                <a:spcPts val="0"/>
              </a:spcBef>
              <a:buNone/>
            </a:pPr>
            <a:r>
              <a:rPr lang="en-US" sz="2400" b="0" i="1"/>
              <a:t>Professor, English</a:t>
            </a:r>
          </a:p>
          <a:p>
            <a:pPr marL="0" indent="0">
              <a:lnSpc>
                <a:spcPct val="100000"/>
              </a:lnSpc>
              <a:spcBef>
                <a:spcPts val="0"/>
              </a:spcBef>
              <a:buNone/>
            </a:pPr>
            <a:endParaRPr lang="en-US" sz="1200" i="1"/>
          </a:p>
          <a:p>
            <a:pPr marL="0" indent="0">
              <a:lnSpc>
                <a:spcPct val="100000"/>
              </a:lnSpc>
              <a:spcBef>
                <a:spcPts val="0"/>
              </a:spcBef>
              <a:buNone/>
            </a:pPr>
            <a:r>
              <a:rPr lang="en-US" sz="2800" b="1">
                <a:latin typeface="Source Sans Pro"/>
                <a:ea typeface="Source Sans Pro"/>
                <a:cs typeface="Gill Sans"/>
              </a:rPr>
              <a:t>Mark Edward Osea</a:t>
            </a:r>
            <a:br>
              <a:rPr lang="en-US" sz="2800" b="1"/>
            </a:br>
            <a:r>
              <a:rPr lang="en-US" sz="2400" b="1" i="1">
                <a:latin typeface="Source Sans Pro"/>
                <a:ea typeface="Source Sans Pro"/>
                <a:cs typeface="Gill Sans"/>
              </a:rPr>
              <a:t>ASCCC Area B Representative</a:t>
            </a:r>
          </a:p>
          <a:p>
            <a:pPr marL="0" indent="0">
              <a:lnSpc>
                <a:spcPct val="100000"/>
              </a:lnSpc>
              <a:spcBef>
                <a:spcPts val="0"/>
              </a:spcBef>
              <a:buNone/>
            </a:pPr>
            <a:r>
              <a:rPr lang="en-US" sz="2400" b="0" i="1">
                <a:latin typeface="Source Sans Pro"/>
                <a:ea typeface="Source Sans Pro"/>
                <a:cs typeface="Gill Sans"/>
              </a:rPr>
              <a:t>Mendocino College</a:t>
            </a:r>
            <a:br>
              <a:rPr lang="en-US" sz="2400" i="1">
                <a:latin typeface="Source Sans Pro"/>
                <a:ea typeface="Source Sans Pro"/>
                <a:cs typeface="Gill Sans"/>
              </a:rPr>
            </a:br>
            <a:r>
              <a:rPr lang="en-US" sz="2400" b="0" i="1">
                <a:latin typeface="Source Sans Pro"/>
                <a:ea typeface="Source Sans Pro"/>
                <a:cs typeface="Gill Sans"/>
              </a:rPr>
              <a:t>Articulation Office &amp; Transfer Counselor</a:t>
            </a:r>
            <a:endParaRPr lang="en-US" sz="2400" b="0">
              <a:latin typeface="Source Sans Pro"/>
              <a:ea typeface="Source Sans Pro"/>
              <a:cs typeface="Gill Sans"/>
            </a:endParaRPr>
          </a:p>
        </p:txBody>
      </p:sp>
      <p:pic>
        <p:nvPicPr>
          <p:cNvPr id="8" name="Content Placeholder 7">
            <a:extLst>
              <a:ext uri="{FF2B5EF4-FFF2-40B4-BE49-F238E27FC236}">
                <a16:creationId xmlns:a16="http://schemas.microsoft.com/office/drawing/2014/main" id="{B214FCE0-F9C8-465A-B8C7-37FDF26DBAF3}"/>
              </a:ext>
            </a:extLst>
          </p:cNvPr>
          <p:cNvPicPr>
            <a:picLocks noGrp="1" noChangeAspect="1"/>
          </p:cNvPicPr>
          <p:nvPr>
            <p:ph sz="half" idx="2"/>
          </p:nvPr>
        </p:nvPicPr>
        <p:blipFill>
          <a:blip r:embed="rId3"/>
          <a:srcRect/>
          <a:stretch/>
        </p:blipFill>
        <p:spPr>
          <a:xfrm>
            <a:off x="7240786" y="2286000"/>
            <a:ext cx="3044428" cy="4059237"/>
          </a:xfrm>
        </p:spPr>
      </p:pic>
    </p:spTree>
    <p:extLst>
      <p:ext uri="{BB962C8B-B14F-4D97-AF65-F5344CB8AC3E}">
        <p14:creationId xmlns:p14="http://schemas.microsoft.com/office/powerpoint/2010/main" val="33067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1000"/>
                                        <p:tgtEl>
                                          <p:spTgt spid="6">
                                            <p:txEl>
                                              <p:pRg st="4" end="4"/>
                                            </p:txEl>
                                          </p:spTgt>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2EB2-EFD5-41F1-8FE0-4A2C42492917}"/>
              </a:ext>
            </a:extLst>
          </p:cNvPr>
          <p:cNvSpPr>
            <a:spLocks noGrp="1"/>
          </p:cNvSpPr>
          <p:nvPr>
            <p:ph type="title"/>
          </p:nvPr>
        </p:nvSpPr>
        <p:spPr/>
        <p:txBody>
          <a:bodyPr/>
          <a:lstStyle/>
          <a:p>
            <a:r>
              <a:rPr lang="en-US"/>
              <a:t>QUESTIONS | </a:t>
            </a:r>
            <a:r>
              <a:rPr lang="en-US" b="0"/>
              <a:t>Voting</a:t>
            </a:r>
            <a:endParaRPr lang="en-US"/>
          </a:p>
        </p:txBody>
      </p:sp>
      <p:sp>
        <p:nvSpPr>
          <p:cNvPr id="3" name="Content Placeholder 2">
            <a:extLst>
              <a:ext uri="{FF2B5EF4-FFF2-40B4-BE49-F238E27FC236}">
                <a16:creationId xmlns:a16="http://schemas.microsoft.com/office/drawing/2014/main" id="{DF9C403F-6427-437E-988C-1D4FAEB2A7D7}"/>
              </a:ext>
            </a:extLst>
          </p:cNvPr>
          <p:cNvSpPr>
            <a:spLocks noGrp="1"/>
          </p:cNvSpPr>
          <p:nvPr>
            <p:ph sz="half" idx="1"/>
          </p:nvPr>
        </p:nvSpPr>
        <p:spPr/>
        <p:txBody>
          <a:bodyPr anchor="ctr">
            <a:normAutofit/>
          </a:bodyPr>
          <a:lstStyle/>
          <a:p>
            <a:pPr marL="0" indent="0" algn="ctr">
              <a:lnSpc>
                <a:spcPct val="100000"/>
              </a:lnSpc>
              <a:spcAft>
                <a:spcPts val="1000"/>
              </a:spcAft>
              <a:buNone/>
            </a:pPr>
            <a:r>
              <a:rPr lang="en-US" sz="3200" i="1" dirty="0">
                <a:solidFill>
                  <a:srgbClr val="000000"/>
                </a:solidFill>
                <a:cs typeface="Gill Sans"/>
              </a:rPr>
              <a:t>What rules govern voting procedures? (When is roll call required?)</a:t>
            </a:r>
            <a:endParaRPr lang="en-US" sz="3200" i="1" dirty="0">
              <a:cs typeface="Gill Sans"/>
            </a:endParaRPr>
          </a:p>
          <a:p>
            <a:pPr marL="0" indent="0" algn="ctr">
              <a:lnSpc>
                <a:spcPct val="100000"/>
              </a:lnSpc>
              <a:spcAft>
                <a:spcPts val="1000"/>
              </a:spcAft>
              <a:buNone/>
            </a:pPr>
            <a:r>
              <a:rPr lang="en-US" sz="3200" i="1" dirty="0">
                <a:solidFill>
                  <a:srgbClr val="000000"/>
                </a:solidFill>
                <a:cs typeface="Gill Sans"/>
              </a:rPr>
              <a:t>What guidelines should we follow for voting electronically?</a:t>
            </a:r>
            <a:endParaRPr lang="en-US" sz="3200" i="1" dirty="0">
              <a:cs typeface="Gill Sans"/>
            </a:endParaRPr>
          </a:p>
        </p:txBody>
      </p:sp>
    </p:spTree>
    <p:extLst>
      <p:ext uri="{BB962C8B-B14F-4D97-AF65-F5344CB8AC3E}">
        <p14:creationId xmlns:p14="http://schemas.microsoft.com/office/powerpoint/2010/main" val="14563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9F3-A0D5-4245-BFF4-690EBE6F5B1E}"/>
              </a:ext>
            </a:extLst>
          </p:cNvPr>
          <p:cNvSpPr>
            <a:spLocks noGrp="1"/>
          </p:cNvSpPr>
          <p:nvPr>
            <p:ph type="title"/>
          </p:nvPr>
        </p:nvSpPr>
        <p:spPr/>
        <p:txBody>
          <a:bodyPr>
            <a:normAutofit/>
          </a:bodyPr>
          <a:lstStyle/>
          <a:p>
            <a:r>
              <a:rPr lang="en-US" sz="4000"/>
              <a:t>GC §§54953(d)(1) – 54953(d)(2) |</a:t>
            </a:r>
          </a:p>
        </p:txBody>
      </p:sp>
      <p:sp>
        <p:nvSpPr>
          <p:cNvPr id="3" name="Content Placeholder 2">
            <a:extLst>
              <a:ext uri="{FF2B5EF4-FFF2-40B4-BE49-F238E27FC236}">
                <a16:creationId xmlns:a16="http://schemas.microsoft.com/office/drawing/2014/main" id="{1693798D-E8E4-4657-A784-CEE723DF1364}"/>
              </a:ext>
            </a:extLst>
          </p:cNvPr>
          <p:cNvSpPr>
            <a:spLocks noGrp="1"/>
          </p:cNvSpPr>
          <p:nvPr>
            <p:ph idx="1"/>
          </p:nvPr>
        </p:nvSpPr>
        <p:spPr/>
        <p:txBody>
          <a:bodyPr>
            <a:normAutofit/>
          </a:bodyPr>
          <a:lstStyle/>
          <a:p>
            <a:r>
              <a:rPr lang="en-US" sz="3600" i="1"/>
              <a:t>Voting Considerations</a:t>
            </a:r>
          </a:p>
        </p:txBody>
      </p:sp>
    </p:spTree>
    <p:extLst>
      <p:ext uri="{BB962C8B-B14F-4D97-AF65-F5344CB8AC3E}">
        <p14:creationId xmlns:p14="http://schemas.microsoft.com/office/powerpoint/2010/main" val="224324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87F6-E246-4086-B8BA-F16CCD1BC94F}"/>
              </a:ext>
            </a:extLst>
          </p:cNvPr>
          <p:cNvSpPr>
            <a:spLocks noGrp="1"/>
          </p:cNvSpPr>
          <p:nvPr>
            <p:ph type="title"/>
          </p:nvPr>
        </p:nvSpPr>
        <p:spPr/>
        <p:txBody>
          <a:bodyPr>
            <a:normAutofit/>
          </a:bodyPr>
          <a:lstStyle/>
          <a:p>
            <a:r>
              <a:rPr lang="en-US" sz="4000"/>
              <a:t>§54953 |</a:t>
            </a:r>
          </a:p>
        </p:txBody>
      </p:sp>
      <p:sp>
        <p:nvSpPr>
          <p:cNvPr id="3" name="Text Placeholder 2">
            <a:extLst>
              <a:ext uri="{FF2B5EF4-FFF2-40B4-BE49-F238E27FC236}">
                <a16:creationId xmlns:a16="http://schemas.microsoft.com/office/drawing/2014/main" id="{E56A8CEF-13C8-49C8-89A8-845FA9617F62}"/>
              </a:ext>
            </a:extLst>
          </p:cNvPr>
          <p:cNvSpPr>
            <a:spLocks noGrp="1"/>
          </p:cNvSpPr>
          <p:nvPr>
            <p:ph type="body" sz="half" idx="2"/>
          </p:nvPr>
        </p:nvSpPr>
        <p:spPr/>
        <p:txBody>
          <a:bodyPr>
            <a:normAutofit/>
          </a:bodyPr>
          <a:lstStyle/>
          <a:p>
            <a:r>
              <a:rPr lang="en-US" sz="3600" b="0" i="1"/>
              <a:t>Accountability</a:t>
            </a:r>
          </a:p>
        </p:txBody>
      </p:sp>
      <p:sp>
        <p:nvSpPr>
          <p:cNvPr id="4" name="Content Placeholder 3">
            <a:extLst>
              <a:ext uri="{FF2B5EF4-FFF2-40B4-BE49-F238E27FC236}">
                <a16:creationId xmlns:a16="http://schemas.microsoft.com/office/drawing/2014/main" id="{02C43BBB-7393-4A25-8D7E-7FB12442A3D7}"/>
              </a:ext>
            </a:extLst>
          </p:cNvPr>
          <p:cNvSpPr>
            <a:spLocks noGrp="1"/>
          </p:cNvSpPr>
          <p:nvPr>
            <p:ph idx="1"/>
          </p:nvPr>
        </p:nvSpPr>
        <p:spPr/>
        <p:txBody>
          <a:bodyPr anchor="ctr">
            <a:normAutofit/>
          </a:bodyPr>
          <a:lstStyle/>
          <a:p>
            <a:pPr>
              <a:lnSpc>
                <a:spcPct val="100000"/>
              </a:lnSpc>
              <a:spcAft>
                <a:spcPts val="1000"/>
              </a:spcAft>
            </a:pPr>
            <a:r>
              <a:rPr lang="en-US" sz="2800"/>
              <a:t>(d)(1) | </a:t>
            </a:r>
            <a:r>
              <a:rPr lang="en-US" sz="2800" b="0"/>
              <a:t>“No legislative body shall take action by secret ballot, whether preliminary or final.”</a:t>
            </a:r>
          </a:p>
          <a:p>
            <a:pPr>
              <a:lnSpc>
                <a:spcPct val="100000"/>
              </a:lnSpc>
              <a:spcAft>
                <a:spcPts val="1000"/>
              </a:spcAft>
            </a:pPr>
            <a:r>
              <a:rPr lang="en-US" sz="2800"/>
              <a:t>(d)(2) | </a:t>
            </a:r>
            <a:r>
              <a:rPr lang="en-US" sz="2800" b="0"/>
              <a:t>“The legislative body of a local agency shall </a:t>
            </a:r>
            <a:r>
              <a:rPr lang="en-US" sz="2800" b="0">
                <a:solidFill>
                  <a:schemeClr val="accent5">
                    <a:lumMod val="75000"/>
                  </a:schemeClr>
                </a:solidFill>
              </a:rPr>
              <a:t>publicly report any action </a:t>
            </a:r>
            <a:r>
              <a:rPr lang="en-US" sz="2800" b="0"/>
              <a:t>taken and </a:t>
            </a:r>
            <a:r>
              <a:rPr lang="en-US" sz="2800" b="0">
                <a:solidFill>
                  <a:schemeClr val="accent5">
                    <a:lumMod val="75000"/>
                  </a:schemeClr>
                </a:solidFill>
              </a:rPr>
              <a:t>the vote or abstention on that action of each member present </a:t>
            </a:r>
            <a:r>
              <a:rPr lang="en-US" sz="2800" b="0"/>
              <a:t>for the action.”</a:t>
            </a:r>
            <a:endParaRPr lang="en-US" sz="2800"/>
          </a:p>
        </p:txBody>
      </p:sp>
      <p:sp>
        <p:nvSpPr>
          <p:cNvPr id="5" name="Slide Number Placeholder 4">
            <a:extLst>
              <a:ext uri="{FF2B5EF4-FFF2-40B4-BE49-F238E27FC236}">
                <a16:creationId xmlns:a16="http://schemas.microsoft.com/office/drawing/2014/main" id="{6E354B58-7757-4FB4-B738-6CE3A8F7A4A7}"/>
              </a:ext>
            </a:extLst>
          </p:cNvPr>
          <p:cNvSpPr>
            <a:spLocks noGrp="1"/>
          </p:cNvSpPr>
          <p:nvPr>
            <p:ph type="sldNum" sz="quarter" idx="10"/>
          </p:nvPr>
        </p:nvSpPr>
        <p:spPr/>
        <p:txBody>
          <a:bodyPr/>
          <a:lstStyle/>
          <a:p>
            <a:pPr>
              <a:defRPr/>
            </a:pPr>
            <a:fld id="{492D8F1A-69A8-9242-9469-8400121D240A}" type="slidenum">
              <a:rPr lang="en-US" smtClean="0"/>
              <a:pPr>
                <a:defRPr/>
              </a:pPr>
              <a:t>22</a:t>
            </a:fld>
            <a:endParaRPr lang="en-US" altLang="en-US"/>
          </a:p>
        </p:txBody>
      </p:sp>
    </p:spTree>
    <p:extLst>
      <p:ext uri="{BB962C8B-B14F-4D97-AF65-F5344CB8AC3E}">
        <p14:creationId xmlns:p14="http://schemas.microsoft.com/office/powerpoint/2010/main" val="22352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C157-23A1-4C43-A143-BBE3CFF0693E}"/>
              </a:ext>
            </a:extLst>
          </p:cNvPr>
          <p:cNvSpPr>
            <a:spLocks noGrp="1"/>
          </p:cNvSpPr>
          <p:nvPr>
            <p:ph type="title"/>
          </p:nvPr>
        </p:nvSpPr>
        <p:spPr/>
        <p:txBody>
          <a:bodyPr/>
          <a:lstStyle/>
          <a:p>
            <a:r>
              <a:rPr lang="en-US"/>
              <a:t>§54953 | </a:t>
            </a:r>
            <a:r>
              <a:rPr lang="en-US" b="0"/>
              <a:t>Teleconferencing</a:t>
            </a:r>
            <a:endParaRPr lang="en-US"/>
          </a:p>
        </p:txBody>
      </p:sp>
      <p:sp>
        <p:nvSpPr>
          <p:cNvPr id="3" name="Content Placeholder 2">
            <a:extLst>
              <a:ext uri="{FF2B5EF4-FFF2-40B4-BE49-F238E27FC236}">
                <a16:creationId xmlns:a16="http://schemas.microsoft.com/office/drawing/2014/main" id="{2D865B92-E638-4FA0-AF31-3DE9761E3D89}"/>
              </a:ext>
            </a:extLst>
          </p:cNvPr>
          <p:cNvSpPr>
            <a:spLocks noGrp="1"/>
          </p:cNvSpPr>
          <p:nvPr>
            <p:ph sz="half" idx="1"/>
          </p:nvPr>
        </p:nvSpPr>
        <p:spPr/>
        <p:txBody>
          <a:bodyPr anchor="t">
            <a:normAutofit/>
          </a:bodyPr>
          <a:lstStyle/>
          <a:p>
            <a:pPr marL="0" indent="0">
              <a:lnSpc>
                <a:spcPct val="100000"/>
              </a:lnSpc>
              <a:spcAft>
                <a:spcPts val="1000"/>
              </a:spcAft>
              <a:buNone/>
            </a:pPr>
            <a:r>
              <a:rPr lang="en-US" sz="3200" b="0" dirty="0"/>
              <a:t>If a legislative body elects to allow for teleconferencing</a:t>
            </a:r>
          </a:p>
          <a:p>
            <a:pPr lvl="1">
              <a:lnSpc>
                <a:spcPct val="100000"/>
              </a:lnSpc>
              <a:spcAft>
                <a:spcPts val="1000"/>
              </a:spcAft>
            </a:pPr>
            <a:r>
              <a:rPr lang="en-US" sz="3000" dirty="0"/>
              <a:t>(b)(2)(A) | </a:t>
            </a:r>
            <a:r>
              <a:rPr lang="en-US" sz="3000" b="0" dirty="0"/>
              <a:t>“All votes taken during a teleconferenced meeting shall be by rollcall.”</a:t>
            </a:r>
            <a:endParaRPr lang="en-US" sz="3000" dirty="0"/>
          </a:p>
        </p:txBody>
      </p:sp>
      <p:sp>
        <p:nvSpPr>
          <p:cNvPr id="4" name="Slide Number Placeholder 3">
            <a:extLst>
              <a:ext uri="{FF2B5EF4-FFF2-40B4-BE49-F238E27FC236}">
                <a16:creationId xmlns:a16="http://schemas.microsoft.com/office/drawing/2014/main" id="{2903D606-8E77-4573-82E3-8380C79D8A97}"/>
              </a:ext>
            </a:extLst>
          </p:cNvPr>
          <p:cNvSpPr>
            <a:spLocks noGrp="1"/>
          </p:cNvSpPr>
          <p:nvPr>
            <p:ph type="sldNum" sz="quarter" idx="10"/>
          </p:nvPr>
        </p:nvSpPr>
        <p:spPr/>
        <p:txBody>
          <a:bodyPr/>
          <a:lstStyle/>
          <a:p>
            <a:pPr>
              <a:defRPr/>
            </a:pPr>
            <a:fld id="{492D8F1A-69A8-9242-9469-8400121D240A}" type="slidenum">
              <a:rPr lang="en-US" smtClean="0"/>
              <a:pPr>
                <a:defRPr/>
              </a:pPr>
              <a:t>23</a:t>
            </a:fld>
            <a:endParaRPr lang="en-US" altLang="en-US"/>
          </a:p>
        </p:txBody>
      </p:sp>
    </p:spTree>
    <p:extLst>
      <p:ext uri="{BB962C8B-B14F-4D97-AF65-F5344CB8AC3E}">
        <p14:creationId xmlns:p14="http://schemas.microsoft.com/office/powerpoint/2010/main" val="2187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1DBD-8939-421B-A8D1-55E7EEC60C29}"/>
              </a:ext>
            </a:extLst>
          </p:cNvPr>
          <p:cNvSpPr>
            <a:spLocks noGrp="1"/>
          </p:cNvSpPr>
          <p:nvPr>
            <p:ph type="title"/>
          </p:nvPr>
        </p:nvSpPr>
        <p:spPr/>
        <p:txBody>
          <a:bodyPr/>
          <a:lstStyle/>
          <a:p>
            <a:r>
              <a:rPr lang="en-US" dirty="0"/>
              <a:t>QUESTION | </a:t>
            </a:r>
            <a:r>
              <a:rPr lang="en-US" b="0" dirty="0"/>
              <a:t>Information</a:t>
            </a:r>
            <a:endParaRPr lang="en-US" dirty="0"/>
          </a:p>
        </p:txBody>
      </p:sp>
      <p:sp>
        <p:nvSpPr>
          <p:cNvPr id="3" name="Content Placeholder 2">
            <a:extLst>
              <a:ext uri="{FF2B5EF4-FFF2-40B4-BE49-F238E27FC236}">
                <a16:creationId xmlns:a16="http://schemas.microsoft.com/office/drawing/2014/main" id="{2834BD2D-91B9-4FDD-89D9-1183AC775BCB}"/>
              </a:ext>
            </a:extLst>
          </p:cNvPr>
          <p:cNvSpPr>
            <a:spLocks noGrp="1"/>
          </p:cNvSpPr>
          <p:nvPr>
            <p:ph sz="half" idx="1"/>
          </p:nvPr>
        </p:nvSpPr>
        <p:spPr/>
        <p:txBody>
          <a:bodyPr anchor="ctr">
            <a:normAutofit/>
          </a:bodyPr>
          <a:lstStyle/>
          <a:p>
            <a:pPr marL="0" indent="0" algn="ctr">
              <a:buNone/>
            </a:pPr>
            <a:r>
              <a:rPr lang="en-US" sz="3200" i="1" dirty="0">
                <a:solidFill>
                  <a:srgbClr val="000000"/>
                </a:solidFill>
                <a:cs typeface="Gill Sans"/>
              </a:rPr>
              <a:t>How should committees handle drafts or background materials?</a:t>
            </a:r>
            <a:endParaRPr lang="en-US" sz="3200" i="1" dirty="0">
              <a:cs typeface="Gill Sans"/>
            </a:endParaRPr>
          </a:p>
        </p:txBody>
      </p:sp>
      <p:sp>
        <p:nvSpPr>
          <p:cNvPr id="4" name="Slide Number Placeholder 3">
            <a:extLst>
              <a:ext uri="{FF2B5EF4-FFF2-40B4-BE49-F238E27FC236}">
                <a16:creationId xmlns:a16="http://schemas.microsoft.com/office/drawing/2014/main" id="{C714E9F3-A892-4EB8-9229-BFEBD07A94F4}"/>
              </a:ext>
            </a:extLst>
          </p:cNvPr>
          <p:cNvSpPr>
            <a:spLocks noGrp="1"/>
          </p:cNvSpPr>
          <p:nvPr>
            <p:ph type="sldNum" sz="quarter" idx="4"/>
          </p:nvPr>
        </p:nvSpPr>
        <p:spPr/>
        <p:txBody>
          <a:bodyPr/>
          <a:lstStyle/>
          <a:p>
            <a:fld id="{492D8F1A-69A8-9242-9469-8400121D240A}" type="slidenum">
              <a:rPr lang="en-US" smtClean="0"/>
              <a:pPr/>
              <a:t>24</a:t>
            </a:fld>
            <a:endParaRPr lang="en-US"/>
          </a:p>
        </p:txBody>
      </p:sp>
    </p:spTree>
    <p:extLst>
      <p:ext uri="{BB962C8B-B14F-4D97-AF65-F5344CB8AC3E}">
        <p14:creationId xmlns:p14="http://schemas.microsoft.com/office/powerpoint/2010/main" val="69753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D430-E0E1-42E6-B9E5-4A3316BCC068}"/>
              </a:ext>
            </a:extLst>
          </p:cNvPr>
          <p:cNvSpPr>
            <a:spLocks noGrp="1"/>
          </p:cNvSpPr>
          <p:nvPr>
            <p:ph type="title"/>
          </p:nvPr>
        </p:nvSpPr>
        <p:spPr/>
        <p:txBody>
          <a:bodyPr/>
          <a:lstStyle/>
          <a:p>
            <a:r>
              <a:rPr lang="en-US"/>
              <a:t>GC §54952.2 |</a:t>
            </a:r>
          </a:p>
        </p:txBody>
      </p:sp>
      <p:sp>
        <p:nvSpPr>
          <p:cNvPr id="3" name="Subtitle 2">
            <a:extLst>
              <a:ext uri="{FF2B5EF4-FFF2-40B4-BE49-F238E27FC236}">
                <a16:creationId xmlns:a16="http://schemas.microsoft.com/office/drawing/2014/main" id="{6B371129-5F1D-429B-927C-43677AB0A8E4}"/>
              </a:ext>
            </a:extLst>
          </p:cNvPr>
          <p:cNvSpPr>
            <a:spLocks noGrp="1"/>
          </p:cNvSpPr>
          <p:nvPr>
            <p:ph type="subTitle" idx="1"/>
          </p:nvPr>
        </p:nvSpPr>
        <p:spPr/>
        <p:txBody>
          <a:bodyPr>
            <a:normAutofit/>
          </a:bodyPr>
          <a:lstStyle/>
          <a:p>
            <a:r>
              <a:rPr lang="en-US" sz="3600" i="1"/>
              <a:t>Exceptions to Brown Act</a:t>
            </a:r>
          </a:p>
        </p:txBody>
      </p:sp>
    </p:spTree>
    <p:extLst>
      <p:ext uri="{BB962C8B-B14F-4D97-AF65-F5344CB8AC3E}">
        <p14:creationId xmlns:p14="http://schemas.microsoft.com/office/powerpoint/2010/main" val="13120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5C99-76A8-4F32-9032-35CD1421EB56}"/>
              </a:ext>
            </a:extLst>
          </p:cNvPr>
          <p:cNvSpPr>
            <a:spLocks noGrp="1"/>
          </p:cNvSpPr>
          <p:nvPr>
            <p:ph type="title"/>
          </p:nvPr>
        </p:nvSpPr>
        <p:spPr/>
        <p:txBody>
          <a:bodyPr/>
          <a:lstStyle/>
          <a:p>
            <a:r>
              <a:rPr lang="en-US"/>
              <a:t>§54952.2 | </a:t>
            </a:r>
            <a:r>
              <a:rPr lang="en-US" b="0"/>
              <a:t>Exceptions</a:t>
            </a:r>
            <a:endParaRPr lang="en-US"/>
          </a:p>
        </p:txBody>
      </p:sp>
      <p:sp>
        <p:nvSpPr>
          <p:cNvPr id="3" name="Content Placeholder 2">
            <a:extLst>
              <a:ext uri="{FF2B5EF4-FFF2-40B4-BE49-F238E27FC236}">
                <a16:creationId xmlns:a16="http://schemas.microsoft.com/office/drawing/2014/main" id="{47C3A9E9-D364-4DFE-AED7-54ED1809509E}"/>
              </a:ext>
            </a:extLst>
          </p:cNvPr>
          <p:cNvSpPr>
            <a:spLocks noGrp="1"/>
          </p:cNvSpPr>
          <p:nvPr>
            <p:ph sz="half" idx="1"/>
          </p:nvPr>
        </p:nvSpPr>
        <p:spPr/>
        <p:txBody>
          <a:bodyPr anchor="t">
            <a:normAutofit fontScale="92500" lnSpcReduction="10000"/>
          </a:bodyPr>
          <a:lstStyle/>
          <a:p>
            <a:pPr marL="0" indent="0">
              <a:lnSpc>
                <a:spcPct val="120000"/>
              </a:lnSpc>
              <a:spcAft>
                <a:spcPts val="1000"/>
              </a:spcAft>
              <a:buNone/>
            </a:pPr>
            <a:r>
              <a:rPr lang="en-US"/>
              <a:t>(b)(2) | </a:t>
            </a:r>
            <a:r>
              <a:rPr lang="en-US" b="0"/>
              <a:t>“Paragraph (1) shall not be construed as </a:t>
            </a:r>
            <a:r>
              <a:rPr lang="en-US" b="0">
                <a:solidFill>
                  <a:schemeClr val="accent5">
                    <a:lumMod val="75000"/>
                  </a:schemeClr>
                </a:solidFill>
              </a:rPr>
              <a:t>preventing</a:t>
            </a:r>
            <a:r>
              <a:rPr lang="en-US" b="0"/>
              <a:t> an employee or official of a local agency, </a:t>
            </a:r>
            <a:r>
              <a:rPr lang="en-US" b="0">
                <a:solidFill>
                  <a:schemeClr val="accent5">
                    <a:lumMod val="75000"/>
                  </a:schemeClr>
                </a:solidFill>
              </a:rPr>
              <a:t>from engaging in separate conversations or communications </a:t>
            </a:r>
            <a:r>
              <a:rPr lang="en-US" b="0"/>
              <a:t>outside of a meeting … with members of a legislative body in order to answer questions or provide information regarding a matter that is within the subject matter jurisdiction…, </a:t>
            </a:r>
            <a:r>
              <a:rPr lang="en-US" b="0">
                <a:solidFill>
                  <a:schemeClr val="accent5">
                    <a:lumMod val="75000"/>
                  </a:schemeClr>
                </a:solidFill>
              </a:rPr>
              <a:t>if that person does not communicate to members of the legislative body the comments or position of any other member or members</a:t>
            </a:r>
            <a:r>
              <a:rPr lang="en-US" b="0"/>
              <a:t> of the legislative body.”</a:t>
            </a:r>
            <a:endParaRPr lang="en-US"/>
          </a:p>
        </p:txBody>
      </p:sp>
      <p:sp>
        <p:nvSpPr>
          <p:cNvPr id="5" name="Content Placeholder 4">
            <a:extLst>
              <a:ext uri="{FF2B5EF4-FFF2-40B4-BE49-F238E27FC236}">
                <a16:creationId xmlns:a16="http://schemas.microsoft.com/office/drawing/2014/main" id="{48BB8A11-18FE-42AA-93A7-B44B8066F4D5}"/>
              </a:ext>
            </a:extLst>
          </p:cNvPr>
          <p:cNvSpPr>
            <a:spLocks noGrp="1"/>
          </p:cNvSpPr>
          <p:nvPr>
            <p:ph sz="half" idx="2"/>
          </p:nvPr>
        </p:nvSpPr>
        <p:spPr/>
        <p:txBody>
          <a:bodyPr>
            <a:normAutofit/>
          </a:bodyPr>
          <a:lstStyle/>
          <a:p>
            <a:pPr marL="0" indent="0">
              <a:lnSpc>
                <a:spcPct val="100000"/>
              </a:lnSpc>
              <a:spcAft>
                <a:spcPts val="1000"/>
              </a:spcAft>
              <a:buNone/>
            </a:pPr>
            <a:r>
              <a:rPr lang="en-US" sz="2000"/>
              <a:t>(c)(1) | </a:t>
            </a:r>
            <a:r>
              <a:rPr lang="en-US" sz="2000" b="0"/>
              <a:t>“Nothing in this section shall impose the requirements upon…individual contacts or conversations between a member of a legislative body and any other person that do not violate subdivision (b).</a:t>
            </a:r>
          </a:p>
        </p:txBody>
      </p:sp>
      <p:sp>
        <p:nvSpPr>
          <p:cNvPr id="4" name="Slide Number Placeholder 3">
            <a:extLst>
              <a:ext uri="{FF2B5EF4-FFF2-40B4-BE49-F238E27FC236}">
                <a16:creationId xmlns:a16="http://schemas.microsoft.com/office/drawing/2014/main" id="{8F6F2775-0825-4599-B02B-465E5639D540}"/>
              </a:ext>
            </a:extLst>
          </p:cNvPr>
          <p:cNvSpPr>
            <a:spLocks noGrp="1"/>
          </p:cNvSpPr>
          <p:nvPr>
            <p:ph type="sldNum" sz="quarter" idx="10"/>
          </p:nvPr>
        </p:nvSpPr>
        <p:spPr/>
        <p:txBody>
          <a:bodyPr/>
          <a:lstStyle/>
          <a:p>
            <a:pPr>
              <a:defRPr/>
            </a:pPr>
            <a:fld id="{492D8F1A-69A8-9242-9469-8400121D240A}" type="slidenum">
              <a:rPr lang="en-US" smtClean="0"/>
              <a:pPr>
                <a:defRPr/>
              </a:pPr>
              <a:t>26</a:t>
            </a:fld>
            <a:endParaRPr lang="en-US" altLang="en-US"/>
          </a:p>
        </p:txBody>
      </p:sp>
    </p:spTree>
    <p:extLst>
      <p:ext uri="{BB962C8B-B14F-4D97-AF65-F5344CB8AC3E}">
        <p14:creationId xmlns:p14="http://schemas.microsoft.com/office/powerpoint/2010/main" val="93045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5C99-76A8-4F32-9032-35CD1421EB56}"/>
              </a:ext>
            </a:extLst>
          </p:cNvPr>
          <p:cNvSpPr>
            <a:spLocks noGrp="1"/>
          </p:cNvSpPr>
          <p:nvPr>
            <p:ph type="title"/>
          </p:nvPr>
        </p:nvSpPr>
        <p:spPr/>
        <p:txBody>
          <a:bodyPr/>
          <a:lstStyle/>
          <a:p>
            <a:r>
              <a:rPr lang="en-US"/>
              <a:t>§54952.2 | </a:t>
            </a:r>
            <a:r>
              <a:rPr lang="en-US" b="0"/>
              <a:t>Key Takeaways</a:t>
            </a:r>
            <a:endParaRPr lang="en-US"/>
          </a:p>
        </p:txBody>
      </p:sp>
      <p:sp>
        <p:nvSpPr>
          <p:cNvPr id="3" name="Content Placeholder 2">
            <a:extLst>
              <a:ext uri="{FF2B5EF4-FFF2-40B4-BE49-F238E27FC236}">
                <a16:creationId xmlns:a16="http://schemas.microsoft.com/office/drawing/2014/main" id="{47C3A9E9-D364-4DFE-AED7-54ED1809509E}"/>
              </a:ext>
            </a:extLst>
          </p:cNvPr>
          <p:cNvSpPr>
            <a:spLocks noGrp="1"/>
          </p:cNvSpPr>
          <p:nvPr>
            <p:ph sz="half" idx="1"/>
          </p:nvPr>
        </p:nvSpPr>
        <p:spPr/>
        <p:txBody>
          <a:bodyPr anchor="ctr">
            <a:normAutofit lnSpcReduction="10000"/>
          </a:bodyPr>
          <a:lstStyle/>
          <a:p>
            <a:pPr marL="0" indent="0">
              <a:lnSpc>
                <a:spcPct val="100000"/>
              </a:lnSpc>
              <a:spcAft>
                <a:spcPts val="1000"/>
              </a:spcAft>
              <a:buNone/>
            </a:pPr>
            <a:r>
              <a:rPr lang="en-US" sz="2800"/>
              <a:t>CONSTITUENTS | </a:t>
            </a:r>
            <a:r>
              <a:rPr lang="en-US" sz="2800" b="0"/>
              <a:t>Dialogues with constituents are allowed, if not expected, i.e. listening to concerns and matters of importance to a members constituents. </a:t>
            </a:r>
          </a:p>
          <a:p>
            <a:pPr marL="0" indent="0">
              <a:lnSpc>
                <a:spcPct val="100000"/>
              </a:lnSpc>
              <a:spcAft>
                <a:spcPts val="1000"/>
              </a:spcAft>
              <a:buNone/>
            </a:pPr>
            <a:r>
              <a:rPr lang="en-US" sz="2800"/>
              <a:t>INFORMATION | </a:t>
            </a:r>
            <a:r>
              <a:rPr lang="en-US" sz="2800" b="0"/>
              <a:t>It is okay to share information.</a:t>
            </a:r>
          </a:p>
          <a:p>
            <a:pPr marL="0" indent="0">
              <a:lnSpc>
                <a:spcPct val="100000"/>
              </a:lnSpc>
              <a:spcAft>
                <a:spcPts val="1000"/>
              </a:spcAft>
              <a:buNone/>
            </a:pPr>
            <a:r>
              <a:rPr lang="en-US" sz="2800"/>
              <a:t>OPINION | </a:t>
            </a:r>
            <a:r>
              <a:rPr lang="en-US" sz="2800" b="0"/>
              <a:t>Members’ opinions may be indicative of their vote on an agenda item.</a:t>
            </a:r>
          </a:p>
          <a:p>
            <a:pPr marL="0" indent="0">
              <a:lnSpc>
                <a:spcPct val="100000"/>
              </a:lnSpc>
              <a:spcAft>
                <a:spcPts val="1000"/>
              </a:spcAft>
              <a:buNone/>
            </a:pPr>
            <a:r>
              <a:rPr lang="en-US" sz="2800"/>
              <a:t>SERIAL MEETING | </a:t>
            </a:r>
            <a:r>
              <a:rPr lang="en-US" sz="2800" b="0"/>
              <a:t>If members are privy to opinions of other members, it may constitute a “serial meeting”.</a:t>
            </a:r>
            <a:endParaRPr lang="en-US" sz="2800"/>
          </a:p>
        </p:txBody>
      </p:sp>
      <p:sp>
        <p:nvSpPr>
          <p:cNvPr id="4" name="Slide Number Placeholder 3">
            <a:extLst>
              <a:ext uri="{FF2B5EF4-FFF2-40B4-BE49-F238E27FC236}">
                <a16:creationId xmlns:a16="http://schemas.microsoft.com/office/drawing/2014/main" id="{8F6F2775-0825-4599-B02B-465E5639D540}"/>
              </a:ext>
            </a:extLst>
          </p:cNvPr>
          <p:cNvSpPr>
            <a:spLocks noGrp="1"/>
          </p:cNvSpPr>
          <p:nvPr>
            <p:ph type="sldNum" sz="quarter" idx="10"/>
          </p:nvPr>
        </p:nvSpPr>
        <p:spPr/>
        <p:txBody>
          <a:bodyPr/>
          <a:lstStyle/>
          <a:p>
            <a:pPr>
              <a:defRPr/>
            </a:pPr>
            <a:fld id="{492D8F1A-69A8-9242-9469-8400121D240A}" type="slidenum">
              <a:rPr lang="en-US" smtClean="0"/>
              <a:pPr>
                <a:defRPr/>
              </a:pPr>
              <a:t>27</a:t>
            </a:fld>
            <a:endParaRPr lang="en-US" altLang="en-US"/>
          </a:p>
        </p:txBody>
      </p:sp>
    </p:spTree>
    <p:extLst>
      <p:ext uri="{BB962C8B-B14F-4D97-AF65-F5344CB8AC3E}">
        <p14:creationId xmlns:p14="http://schemas.microsoft.com/office/powerpoint/2010/main" val="5380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A0F2-35A2-4DD3-9310-F6429E94585F}"/>
              </a:ext>
            </a:extLst>
          </p:cNvPr>
          <p:cNvSpPr>
            <a:spLocks noGrp="1"/>
          </p:cNvSpPr>
          <p:nvPr>
            <p:ph type="title"/>
          </p:nvPr>
        </p:nvSpPr>
        <p:spPr/>
        <p:txBody>
          <a:bodyPr/>
          <a:lstStyle/>
          <a:p>
            <a:r>
              <a:rPr lang="en-US"/>
              <a:t>Promising Practices | </a:t>
            </a:r>
            <a:r>
              <a:rPr lang="en-US" b="0"/>
              <a:t>Information and Drafts</a:t>
            </a:r>
            <a:endParaRPr lang="en-US"/>
          </a:p>
        </p:txBody>
      </p:sp>
      <p:sp>
        <p:nvSpPr>
          <p:cNvPr id="3" name="Content Placeholder 2">
            <a:extLst>
              <a:ext uri="{FF2B5EF4-FFF2-40B4-BE49-F238E27FC236}">
                <a16:creationId xmlns:a16="http://schemas.microsoft.com/office/drawing/2014/main" id="{E47759BE-299D-47A3-946A-8A7A412F4DBF}"/>
              </a:ext>
            </a:extLst>
          </p:cNvPr>
          <p:cNvSpPr>
            <a:spLocks noGrp="1"/>
          </p:cNvSpPr>
          <p:nvPr>
            <p:ph sz="half" idx="1"/>
          </p:nvPr>
        </p:nvSpPr>
        <p:spPr/>
        <p:txBody>
          <a:bodyPr anchor="ctr">
            <a:normAutofit/>
          </a:bodyPr>
          <a:lstStyle/>
          <a:p>
            <a:pPr marL="0" indent="0">
              <a:lnSpc>
                <a:spcPct val="100000"/>
              </a:lnSpc>
              <a:spcAft>
                <a:spcPts val="1000"/>
              </a:spcAft>
              <a:buNone/>
            </a:pPr>
            <a:r>
              <a:rPr lang="en-US" sz="3200"/>
              <a:t>BCC | </a:t>
            </a:r>
            <a:r>
              <a:rPr lang="en-US" sz="3200" b="0"/>
              <a:t>Use BCC to share information so as to minimize discussion outside of a regular meeting with other members of the legislative body.</a:t>
            </a:r>
          </a:p>
          <a:p>
            <a:pPr marL="0" indent="0">
              <a:lnSpc>
                <a:spcPct val="100000"/>
              </a:lnSpc>
              <a:spcAft>
                <a:spcPts val="1000"/>
              </a:spcAft>
              <a:buNone/>
            </a:pPr>
            <a:r>
              <a:rPr lang="en-US" sz="3200"/>
              <a:t>AD HOC | </a:t>
            </a:r>
            <a:r>
              <a:rPr lang="en-US" sz="3200" b="0"/>
              <a:t>Establish ad hoc committees with less than quorum of members of the Academic Senate to fully draft documents.</a:t>
            </a:r>
            <a:endParaRPr lang="en-US" sz="3200"/>
          </a:p>
        </p:txBody>
      </p:sp>
    </p:spTree>
    <p:extLst>
      <p:ext uri="{BB962C8B-B14F-4D97-AF65-F5344CB8AC3E}">
        <p14:creationId xmlns:p14="http://schemas.microsoft.com/office/powerpoint/2010/main" val="142178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64BA-C41A-4D4A-9E85-810BEBC725A3}"/>
              </a:ext>
            </a:extLst>
          </p:cNvPr>
          <p:cNvSpPr>
            <a:spLocks noGrp="1"/>
          </p:cNvSpPr>
          <p:nvPr>
            <p:ph type="title"/>
          </p:nvPr>
        </p:nvSpPr>
        <p:spPr/>
        <p:txBody>
          <a:bodyPr/>
          <a:lstStyle/>
          <a:p>
            <a:r>
              <a:rPr lang="en-US"/>
              <a:t>QUESTION | </a:t>
            </a:r>
            <a:r>
              <a:rPr lang="en-US" b="0"/>
              <a:t>Public Participation</a:t>
            </a:r>
            <a:endParaRPr lang="en-US"/>
          </a:p>
        </p:txBody>
      </p:sp>
      <p:sp>
        <p:nvSpPr>
          <p:cNvPr id="3" name="Content Placeholder 2">
            <a:extLst>
              <a:ext uri="{FF2B5EF4-FFF2-40B4-BE49-F238E27FC236}">
                <a16:creationId xmlns:a16="http://schemas.microsoft.com/office/drawing/2014/main" id="{569AAD48-D60E-408D-BF6F-D31E963FDCF6}"/>
              </a:ext>
            </a:extLst>
          </p:cNvPr>
          <p:cNvSpPr>
            <a:spLocks noGrp="1"/>
          </p:cNvSpPr>
          <p:nvPr>
            <p:ph sz="half" idx="1"/>
          </p:nvPr>
        </p:nvSpPr>
        <p:spPr/>
        <p:txBody>
          <a:bodyPr anchor="ctr">
            <a:normAutofit/>
          </a:bodyPr>
          <a:lstStyle/>
          <a:p>
            <a:pPr marL="0" indent="0" algn="ctr">
              <a:buNone/>
            </a:pPr>
            <a:r>
              <a:rPr lang="en-US" sz="3200" i="1"/>
              <a:t>What guidelines does a committee need to follow during public comments?</a:t>
            </a:r>
          </a:p>
        </p:txBody>
      </p:sp>
      <p:sp>
        <p:nvSpPr>
          <p:cNvPr id="4" name="Slide Number Placeholder 3">
            <a:extLst>
              <a:ext uri="{FF2B5EF4-FFF2-40B4-BE49-F238E27FC236}">
                <a16:creationId xmlns:a16="http://schemas.microsoft.com/office/drawing/2014/main" id="{56A3DE86-FA2B-4FE3-A801-41B1D3EEF62A}"/>
              </a:ext>
            </a:extLst>
          </p:cNvPr>
          <p:cNvSpPr>
            <a:spLocks noGrp="1"/>
          </p:cNvSpPr>
          <p:nvPr>
            <p:ph type="sldNum" sz="quarter" idx="10"/>
          </p:nvPr>
        </p:nvSpPr>
        <p:spPr/>
        <p:txBody>
          <a:bodyPr/>
          <a:lstStyle/>
          <a:p>
            <a:pPr>
              <a:defRPr/>
            </a:pPr>
            <a:fld id="{492D8F1A-69A8-9242-9469-8400121D240A}" type="slidenum">
              <a:rPr lang="en-US" smtClean="0"/>
              <a:pPr>
                <a:defRPr/>
              </a:pPr>
              <a:t>29</a:t>
            </a:fld>
            <a:endParaRPr lang="en-US" altLang="en-US"/>
          </a:p>
        </p:txBody>
      </p:sp>
    </p:spTree>
    <p:extLst>
      <p:ext uri="{BB962C8B-B14F-4D97-AF65-F5344CB8AC3E}">
        <p14:creationId xmlns:p14="http://schemas.microsoft.com/office/powerpoint/2010/main" val="147370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1033-1591-473F-AFFA-6246150A0A79}"/>
              </a:ext>
            </a:extLst>
          </p:cNvPr>
          <p:cNvSpPr>
            <a:spLocks noGrp="1"/>
          </p:cNvSpPr>
          <p:nvPr>
            <p:ph type="title"/>
          </p:nvPr>
        </p:nvSpPr>
        <p:spPr/>
        <p:txBody>
          <a:bodyPr/>
          <a:lstStyle/>
          <a:p>
            <a:r>
              <a:rPr lang="en-US"/>
              <a:t>DISCLAIMER |</a:t>
            </a:r>
          </a:p>
        </p:txBody>
      </p:sp>
      <p:sp>
        <p:nvSpPr>
          <p:cNvPr id="3" name="Content Placeholder 2">
            <a:extLst>
              <a:ext uri="{FF2B5EF4-FFF2-40B4-BE49-F238E27FC236}">
                <a16:creationId xmlns:a16="http://schemas.microsoft.com/office/drawing/2014/main" id="{8744B409-140E-4180-A328-F205ED345161}"/>
              </a:ext>
            </a:extLst>
          </p:cNvPr>
          <p:cNvSpPr>
            <a:spLocks noGrp="1"/>
          </p:cNvSpPr>
          <p:nvPr>
            <p:ph sz="half" idx="1"/>
          </p:nvPr>
        </p:nvSpPr>
        <p:spPr/>
        <p:txBody>
          <a:bodyPr anchor="ctr">
            <a:normAutofit/>
          </a:bodyPr>
          <a:lstStyle/>
          <a:p>
            <a:pPr marL="0" indent="0" algn="ctr">
              <a:buNone/>
            </a:pPr>
            <a:r>
              <a:rPr lang="en-US" sz="3200" i="1"/>
              <a:t>We're faculty colleagues sharing promising practices, not lawyers offering legal advice. When specific situations arise, please reach out to your legal counsel for guidance.</a:t>
            </a:r>
          </a:p>
        </p:txBody>
      </p:sp>
      <p:sp>
        <p:nvSpPr>
          <p:cNvPr id="4" name="Slide Number Placeholder 3">
            <a:extLst>
              <a:ext uri="{FF2B5EF4-FFF2-40B4-BE49-F238E27FC236}">
                <a16:creationId xmlns:a16="http://schemas.microsoft.com/office/drawing/2014/main" id="{8CF8CF5C-6972-499A-A27C-4D520E6AA6CC}"/>
              </a:ext>
            </a:extLst>
          </p:cNvPr>
          <p:cNvSpPr>
            <a:spLocks noGrp="1"/>
          </p:cNvSpPr>
          <p:nvPr>
            <p:ph type="sldNum" sz="quarter" idx="10"/>
          </p:nvPr>
        </p:nvSpPr>
        <p:spPr/>
        <p:txBody>
          <a:bodyPr/>
          <a:lstStyle/>
          <a:p>
            <a:pPr>
              <a:defRPr/>
            </a:pPr>
            <a:fld id="{492D8F1A-69A8-9242-9469-8400121D240A}" type="slidenum">
              <a:rPr lang="en-US" smtClean="0"/>
              <a:pPr>
                <a:defRPr/>
              </a:pPr>
              <a:t>3</a:t>
            </a:fld>
            <a:endParaRPr lang="en-US" altLang="en-US"/>
          </a:p>
        </p:txBody>
      </p:sp>
    </p:spTree>
    <p:extLst>
      <p:ext uri="{BB962C8B-B14F-4D97-AF65-F5344CB8AC3E}">
        <p14:creationId xmlns:p14="http://schemas.microsoft.com/office/powerpoint/2010/main" val="26442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C42B-0010-47D4-9271-A6164A4DAFD9}"/>
              </a:ext>
            </a:extLst>
          </p:cNvPr>
          <p:cNvSpPr>
            <a:spLocks noGrp="1"/>
          </p:cNvSpPr>
          <p:nvPr>
            <p:ph type="title"/>
          </p:nvPr>
        </p:nvSpPr>
        <p:spPr/>
        <p:txBody>
          <a:bodyPr>
            <a:normAutofit/>
          </a:bodyPr>
          <a:lstStyle/>
          <a:p>
            <a:r>
              <a:rPr lang="en-US" sz="4000"/>
              <a:t>GC §54954.3 |</a:t>
            </a:r>
          </a:p>
        </p:txBody>
      </p:sp>
      <p:sp>
        <p:nvSpPr>
          <p:cNvPr id="3" name="Subtitle 2">
            <a:extLst>
              <a:ext uri="{FF2B5EF4-FFF2-40B4-BE49-F238E27FC236}">
                <a16:creationId xmlns:a16="http://schemas.microsoft.com/office/drawing/2014/main" id="{A98E0FC4-C3F5-44ED-84E2-1AC1305F59DC}"/>
              </a:ext>
            </a:extLst>
          </p:cNvPr>
          <p:cNvSpPr>
            <a:spLocks noGrp="1"/>
          </p:cNvSpPr>
          <p:nvPr>
            <p:ph type="subTitle" idx="1"/>
          </p:nvPr>
        </p:nvSpPr>
        <p:spPr/>
        <p:txBody>
          <a:bodyPr>
            <a:normAutofit/>
          </a:bodyPr>
          <a:lstStyle/>
          <a:p>
            <a:r>
              <a:rPr lang="en-US" sz="3600" i="1"/>
              <a:t>Opportunities for the Public to Address the Legislative Body</a:t>
            </a:r>
          </a:p>
        </p:txBody>
      </p:sp>
    </p:spTree>
    <p:extLst>
      <p:ext uri="{BB962C8B-B14F-4D97-AF65-F5344CB8AC3E}">
        <p14:creationId xmlns:p14="http://schemas.microsoft.com/office/powerpoint/2010/main" val="349410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FCF7-131C-431E-931D-17F8CC6111BB}"/>
              </a:ext>
            </a:extLst>
          </p:cNvPr>
          <p:cNvSpPr>
            <a:spLocks noGrp="1"/>
          </p:cNvSpPr>
          <p:nvPr>
            <p:ph type="title"/>
          </p:nvPr>
        </p:nvSpPr>
        <p:spPr/>
        <p:txBody>
          <a:bodyPr/>
          <a:lstStyle/>
          <a:p>
            <a:r>
              <a:rPr lang="en-US"/>
              <a:t>§54954.3 | </a:t>
            </a:r>
            <a:r>
              <a:rPr lang="en-US" b="0"/>
              <a:t>Public Participation</a:t>
            </a:r>
            <a:endParaRPr lang="en-US"/>
          </a:p>
        </p:txBody>
      </p:sp>
      <p:sp>
        <p:nvSpPr>
          <p:cNvPr id="3" name="Content Placeholder 2">
            <a:extLst>
              <a:ext uri="{FF2B5EF4-FFF2-40B4-BE49-F238E27FC236}">
                <a16:creationId xmlns:a16="http://schemas.microsoft.com/office/drawing/2014/main" id="{85D2249E-E4F3-481F-B5D6-9C964760E838}"/>
              </a:ext>
            </a:extLst>
          </p:cNvPr>
          <p:cNvSpPr>
            <a:spLocks noGrp="1"/>
          </p:cNvSpPr>
          <p:nvPr>
            <p:ph sz="half" idx="1"/>
          </p:nvPr>
        </p:nvSpPr>
        <p:spPr/>
        <p:txBody>
          <a:bodyPr anchor="ctr">
            <a:normAutofit/>
          </a:bodyPr>
          <a:lstStyle/>
          <a:p>
            <a:pPr marL="0" indent="0">
              <a:lnSpc>
                <a:spcPct val="100000"/>
              </a:lnSpc>
              <a:spcAft>
                <a:spcPts val="1000"/>
              </a:spcAft>
              <a:buNone/>
            </a:pPr>
            <a:r>
              <a:rPr lang="en-US" sz="2800"/>
              <a:t>(a)(1) | </a:t>
            </a:r>
            <a:r>
              <a:rPr lang="en-US" sz="2800" b="0"/>
              <a:t>“Every </a:t>
            </a:r>
            <a:r>
              <a:rPr lang="en-US" sz="2800" b="0">
                <a:solidFill>
                  <a:schemeClr val="accent5">
                    <a:lumMod val="75000"/>
                  </a:schemeClr>
                </a:solidFill>
              </a:rPr>
              <a:t>agenda for regular meetings shall provide an opportunity* for … the public to directly address the legislative body on any item of interest…, before or during the legislative body’s consideration of the item, that is within the subject matter jurisdiction of the legislative body</a:t>
            </a:r>
            <a:r>
              <a:rPr lang="en-US" sz="2800" b="0"/>
              <a:t>, provided that no action shall be taken on any item not appearing on the agenda unless the action is otherwise authorized by subdivision (b) of Section 54954.2.”</a:t>
            </a:r>
          </a:p>
        </p:txBody>
      </p:sp>
      <p:sp>
        <p:nvSpPr>
          <p:cNvPr id="4" name="Slide Number Placeholder 3">
            <a:extLst>
              <a:ext uri="{FF2B5EF4-FFF2-40B4-BE49-F238E27FC236}">
                <a16:creationId xmlns:a16="http://schemas.microsoft.com/office/drawing/2014/main" id="{B898522D-1115-4AE5-93E6-55BE39DEAB1B}"/>
              </a:ext>
            </a:extLst>
          </p:cNvPr>
          <p:cNvSpPr>
            <a:spLocks noGrp="1"/>
          </p:cNvSpPr>
          <p:nvPr>
            <p:ph type="sldNum" sz="quarter" idx="4"/>
          </p:nvPr>
        </p:nvSpPr>
        <p:spPr/>
        <p:txBody>
          <a:bodyPr/>
          <a:lstStyle/>
          <a:p>
            <a:fld id="{492D8F1A-69A8-9242-9469-8400121D240A}" type="slidenum">
              <a:rPr lang="en-US" smtClean="0"/>
              <a:pPr/>
              <a:t>31</a:t>
            </a:fld>
            <a:endParaRPr lang="en-US"/>
          </a:p>
        </p:txBody>
      </p:sp>
    </p:spTree>
    <p:extLst>
      <p:ext uri="{BB962C8B-B14F-4D97-AF65-F5344CB8AC3E}">
        <p14:creationId xmlns:p14="http://schemas.microsoft.com/office/powerpoint/2010/main" val="182929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E12F-A368-411F-97B5-E731E38DD6C4}"/>
              </a:ext>
            </a:extLst>
          </p:cNvPr>
          <p:cNvSpPr>
            <a:spLocks noGrp="1"/>
          </p:cNvSpPr>
          <p:nvPr>
            <p:ph type="title"/>
          </p:nvPr>
        </p:nvSpPr>
        <p:spPr/>
        <p:txBody>
          <a:bodyPr/>
          <a:lstStyle/>
          <a:p>
            <a:r>
              <a:rPr lang="en-US"/>
              <a:t>§54954.3 | </a:t>
            </a:r>
            <a:r>
              <a:rPr lang="en-US" b="0"/>
              <a:t>Guidelines for Public Participation</a:t>
            </a:r>
            <a:endParaRPr lang="en-US"/>
          </a:p>
        </p:txBody>
      </p:sp>
      <p:sp>
        <p:nvSpPr>
          <p:cNvPr id="3" name="Content Placeholder 2">
            <a:extLst>
              <a:ext uri="{FF2B5EF4-FFF2-40B4-BE49-F238E27FC236}">
                <a16:creationId xmlns:a16="http://schemas.microsoft.com/office/drawing/2014/main" id="{7E4ED75A-A04F-4C6E-9A29-E2380D360E87}"/>
              </a:ext>
            </a:extLst>
          </p:cNvPr>
          <p:cNvSpPr>
            <a:spLocks noGrp="1"/>
          </p:cNvSpPr>
          <p:nvPr>
            <p:ph sz="half" idx="1"/>
          </p:nvPr>
        </p:nvSpPr>
        <p:spPr/>
        <p:txBody>
          <a:bodyPr anchor="ctr">
            <a:normAutofit/>
          </a:bodyPr>
          <a:lstStyle/>
          <a:p>
            <a:pPr marL="0" indent="0">
              <a:lnSpc>
                <a:spcPct val="100000"/>
              </a:lnSpc>
              <a:spcAft>
                <a:spcPts val="1000"/>
              </a:spcAft>
              <a:buNone/>
            </a:pPr>
            <a:r>
              <a:rPr lang="en-US" sz="2800"/>
              <a:t>(b)(1) | “</a:t>
            </a:r>
            <a:r>
              <a:rPr lang="en-US" sz="2800" b="0"/>
              <a:t>The legislative body of a </a:t>
            </a:r>
            <a:r>
              <a:rPr lang="en-US" sz="2800" b="0">
                <a:solidFill>
                  <a:schemeClr val="accent5">
                    <a:lumMod val="75000"/>
                  </a:schemeClr>
                </a:solidFill>
              </a:rPr>
              <a:t>local agency may adopt reasonable regulations</a:t>
            </a:r>
            <a:r>
              <a:rPr lang="en-US" sz="2800" b="0"/>
              <a:t> to ensure that the intent of subdivision (a) is carried out, including, but not limited to, regulations limiting the total amount of time allocated for public testimony on particular issues and for each individual speaker.”</a:t>
            </a:r>
          </a:p>
          <a:p>
            <a:pPr lvl="1">
              <a:lnSpc>
                <a:spcPct val="100000"/>
              </a:lnSpc>
              <a:spcBef>
                <a:spcPts val="1000"/>
              </a:spcBef>
            </a:pPr>
            <a:r>
              <a:rPr lang="en-US" sz="2600"/>
              <a:t>TIME ALLOTED | </a:t>
            </a:r>
            <a:r>
              <a:rPr lang="en-US" sz="2600" b="0"/>
              <a:t>Total of 15 minutes for public comment.</a:t>
            </a:r>
          </a:p>
          <a:p>
            <a:pPr lvl="1">
              <a:lnSpc>
                <a:spcPct val="100000"/>
              </a:lnSpc>
              <a:spcBef>
                <a:spcPts val="1000"/>
              </a:spcBef>
              <a:spcAft>
                <a:spcPts val="1000"/>
              </a:spcAft>
            </a:pPr>
            <a:r>
              <a:rPr lang="en-US" sz="2600"/>
              <a:t>SPEAKER LIMIT | </a:t>
            </a:r>
            <a:r>
              <a:rPr lang="en-US" sz="2600" b="0"/>
              <a:t>No more than 3 minutes per speaker.</a:t>
            </a:r>
            <a:endParaRPr lang="en-US" sz="2600"/>
          </a:p>
        </p:txBody>
      </p:sp>
      <p:sp>
        <p:nvSpPr>
          <p:cNvPr id="4" name="Slide Number Placeholder 3">
            <a:extLst>
              <a:ext uri="{FF2B5EF4-FFF2-40B4-BE49-F238E27FC236}">
                <a16:creationId xmlns:a16="http://schemas.microsoft.com/office/drawing/2014/main" id="{7E714549-AB8C-4D01-9607-18C6A44A6D78}"/>
              </a:ext>
            </a:extLst>
          </p:cNvPr>
          <p:cNvSpPr>
            <a:spLocks noGrp="1"/>
          </p:cNvSpPr>
          <p:nvPr>
            <p:ph type="sldNum" sz="quarter" idx="10"/>
          </p:nvPr>
        </p:nvSpPr>
        <p:spPr/>
        <p:txBody>
          <a:bodyPr/>
          <a:lstStyle/>
          <a:p>
            <a:pPr>
              <a:defRPr/>
            </a:pPr>
            <a:fld id="{492D8F1A-69A8-9242-9469-8400121D240A}" type="slidenum">
              <a:rPr lang="en-US" smtClean="0"/>
              <a:pPr>
                <a:defRPr/>
              </a:pPr>
              <a:t>32</a:t>
            </a:fld>
            <a:endParaRPr lang="en-US" altLang="en-US"/>
          </a:p>
        </p:txBody>
      </p:sp>
    </p:spTree>
    <p:extLst>
      <p:ext uri="{BB962C8B-B14F-4D97-AF65-F5344CB8AC3E}">
        <p14:creationId xmlns:p14="http://schemas.microsoft.com/office/powerpoint/2010/main" val="295151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E12F-A368-411F-97B5-E731E38DD6C4}"/>
              </a:ext>
            </a:extLst>
          </p:cNvPr>
          <p:cNvSpPr>
            <a:spLocks noGrp="1"/>
          </p:cNvSpPr>
          <p:nvPr>
            <p:ph type="title"/>
          </p:nvPr>
        </p:nvSpPr>
        <p:spPr/>
        <p:txBody>
          <a:bodyPr/>
          <a:lstStyle/>
          <a:p>
            <a:r>
              <a:rPr lang="en-US"/>
              <a:t>§54954.3 | </a:t>
            </a:r>
            <a:r>
              <a:rPr lang="en-US" b="0"/>
              <a:t>Guidelines for Public Participation (</a:t>
            </a:r>
            <a:r>
              <a:rPr lang="en-US" b="0" err="1"/>
              <a:t>Con’t</a:t>
            </a:r>
            <a:r>
              <a:rPr lang="en-US" b="0"/>
              <a:t>)</a:t>
            </a:r>
            <a:endParaRPr lang="en-US"/>
          </a:p>
        </p:txBody>
      </p:sp>
      <p:sp>
        <p:nvSpPr>
          <p:cNvPr id="3" name="Content Placeholder 2">
            <a:extLst>
              <a:ext uri="{FF2B5EF4-FFF2-40B4-BE49-F238E27FC236}">
                <a16:creationId xmlns:a16="http://schemas.microsoft.com/office/drawing/2014/main" id="{7E4ED75A-A04F-4C6E-9A29-E2380D360E87}"/>
              </a:ext>
            </a:extLst>
          </p:cNvPr>
          <p:cNvSpPr>
            <a:spLocks noGrp="1"/>
          </p:cNvSpPr>
          <p:nvPr>
            <p:ph sz="half" idx="1"/>
          </p:nvPr>
        </p:nvSpPr>
        <p:spPr/>
        <p:txBody>
          <a:bodyPr anchor="ctr">
            <a:normAutofit/>
          </a:bodyPr>
          <a:lstStyle/>
          <a:p>
            <a:pPr marL="0" indent="0">
              <a:lnSpc>
                <a:spcPct val="100000"/>
              </a:lnSpc>
              <a:spcAft>
                <a:spcPts val="1000"/>
              </a:spcAft>
              <a:buNone/>
            </a:pPr>
            <a:r>
              <a:rPr lang="en-US" sz="2800"/>
              <a:t>(c) | “</a:t>
            </a:r>
            <a:r>
              <a:rPr lang="en-US" sz="2800" b="0"/>
              <a:t>The legislative body of a local agency </a:t>
            </a:r>
            <a:r>
              <a:rPr lang="en-US" sz="2800" b="0">
                <a:solidFill>
                  <a:schemeClr val="accent5">
                    <a:lumMod val="75000"/>
                  </a:schemeClr>
                </a:solidFill>
              </a:rPr>
              <a:t>shall not prohibit public criticism</a:t>
            </a:r>
            <a:r>
              <a:rPr lang="en-US" sz="2800" b="0"/>
              <a:t> of the policies, procedures, programs, or services of the agency, or of the acts or omissions of the legislative body. Nothing in this subdivision shall confer any privilege or protection for expression beyond that otherwise provided by law.”</a:t>
            </a:r>
            <a:endParaRPr lang="en-US" sz="2600"/>
          </a:p>
        </p:txBody>
      </p:sp>
      <p:sp>
        <p:nvSpPr>
          <p:cNvPr id="4" name="Slide Number Placeholder 3">
            <a:extLst>
              <a:ext uri="{FF2B5EF4-FFF2-40B4-BE49-F238E27FC236}">
                <a16:creationId xmlns:a16="http://schemas.microsoft.com/office/drawing/2014/main" id="{7E714549-AB8C-4D01-9607-18C6A44A6D78}"/>
              </a:ext>
            </a:extLst>
          </p:cNvPr>
          <p:cNvSpPr>
            <a:spLocks noGrp="1"/>
          </p:cNvSpPr>
          <p:nvPr>
            <p:ph type="sldNum" sz="quarter" idx="10"/>
          </p:nvPr>
        </p:nvSpPr>
        <p:spPr/>
        <p:txBody>
          <a:bodyPr/>
          <a:lstStyle/>
          <a:p>
            <a:pPr>
              <a:defRPr/>
            </a:pPr>
            <a:fld id="{492D8F1A-69A8-9242-9469-8400121D240A}" type="slidenum">
              <a:rPr lang="en-US" smtClean="0"/>
              <a:pPr>
                <a:defRPr/>
              </a:pPr>
              <a:t>33</a:t>
            </a:fld>
            <a:endParaRPr lang="en-US" altLang="en-US"/>
          </a:p>
        </p:txBody>
      </p:sp>
    </p:spTree>
    <p:extLst>
      <p:ext uri="{BB962C8B-B14F-4D97-AF65-F5344CB8AC3E}">
        <p14:creationId xmlns:p14="http://schemas.microsoft.com/office/powerpoint/2010/main" val="34148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D496-57FE-48ED-B6A1-069CC29A2C12}"/>
              </a:ext>
            </a:extLst>
          </p:cNvPr>
          <p:cNvSpPr>
            <a:spLocks noGrp="1"/>
          </p:cNvSpPr>
          <p:nvPr>
            <p:ph type="title"/>
          </p:nvPr>
        </p:nvSpPr>
        <p:spPr/>
        <p:txBody>
          <a:bodyPr>
            <a:normAutofit/>
          </a:bodyPr>
          <a:lstStyle/>
          <a:p>
            <a:r>
              <a:rPr lang="en-US" sz="4000"/>
              <a:t>GC §54954.2(a)(2) |</a:t>
            </a:r>
          </a:p>
        </p:txBody>
      </p:sp>
      <p:sp>
        <p:nvSpPr>
          <p:cNvPr id="3" name="Content Placeholder 2">
            <a:extLst>
              <a:ext uri="{FF2B5EF4-FFF2-40B4-BE49-F238E27FC236}">
                <a16:creationId xmlns:a16="http://schemas.microsoft.com/office/drawing/2014/main" id="{4AE5A7FE-4078-4776-8D1D-A4140AD410F2}"/>
              </a:ext>
            </a:extLst>
          </p:cNvPr>
          <p:cNvSpPr>
            <a:spLocks noGrp="1"/>
          </p:cNvSpPr>
          <p:nvPr>
            <p:ph idx="1"/>
          </p:nvPr>
        </p:nvSpPr>
        <p:spPr/>
        <p:txBody>
          <a:bodyPr>
            <a:normAutofit/>
          </a:bodyPr>
          <a:lstStyle/>
          <a:p>
            <a:r>
              <a:rPr lang="en-US" sz="3600" i="1"/>
              <a:t>Responding to Public Comments</a:t>
            </a:r>
          </a:p>
        </p:txBody>
      </p:sp>
    </p:spTree>
    <p:extLst>
      <p:ext uri="{BB962C8B-B14F-4D97-AF65-F5344CB8AC3E}">
        <p14:creationId xmlns:p14="http://schemas.microsoft.com/office/powerpoint/2010/main" val="337563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7453-F8C8-4E56-8C5B-611D6C1B7DC1}"/>
              </a:ext>
            </a:extLst>
          </p:cNvPr>
          <p:cNvSpPr>
            <a:spLocks noGrp="1"/>
          </p:cNvSpPr>
          <p:nvPr>
            <p:ph type="title"/>
          </p:nvPr>
        </p:nvSpPr>
        <p:spPr/>
        <p:txBody>
          <a:bodyPr/>
          <a:lstStyle/>
          <a:p>
            <a:r>
              <a:rPr lang="en-US"/>
              <a:t>§ 54954.2(a)(2) | </a:t>
            </a:r>
            <a:r>
              <a:rPr lang="en-US" b="0"/>
              <a:t>Responding to the Public</a:t>
            </a:r>
            <a:endParaRPr lang="en-US"/>
          </a:p>
        </p:txBody>
      </p:sp>
      <p:sp>
        <p:nvSpPr>
          <p:cNvPr id="3" name="Content Placeholder 2">
            <a:extLst>
              <a:ext uri="{FF2B5EF4-FFF2-40B4-BE49-F238E27FC236}">
                <a16:creationId xmlns:a16="http://schemas.microsoft.com/office/drawing/2014/main" id="{982B5752-8455-4177-AE00-137C63C736CA}"/>
              </a:ext>
            </a:extLst>
          </p:cNvPr>
          <p:cNvSpPr>
            <a:spLocks noGrp="1"/>
          </p:cNvSpPr>
          <p:nvPr>
            <p:ph sz="half" idx="1"/>
          </p:nvPr>
        </p:nvSpPr>
        <p:spPr/>
        <p:txBody>
          <a:bodyPr anchor="t">
            <a:normAutofit fontScale="92500" lnSpcReduction="10000"/>
          </a:bodyPr>
          <a:lstStyle/>
          <a:p>
            <a:pPr marL="0" indent="0">
              <a:lnSpc>
                <a:spcPct val="120000"/>
              </a:lnSpc>
              <a:spcAft>
                <a:spcPts val="1000"/>
              </a:spcAft>
              <a:buNone/>
            </a:pPr>
            <a:r>
              <a:rPr lang="en-US"/>
              <a:t>(E)(3) | </a:t>
            </a:r>
            <a:r>
              <a:rPr lang="en-US" b="0"/>
              <a:t>As a response to public comment:</a:t>
            </a:r>
          </a:p>
          <a:p>
            <a:pPr lvl="1">
              <a:lnSpc>
                <a:spcPct val="120000"/>
              </a:lnSpc>
            </a:pPr>
            <a:r>
              <a:rPr lang="en-US" sz="2200" b="0"/>
              <a:t>A member of the legislative body or their staff may ask for clarification</a:t>
            </a:r>
          </a:p>
          <a:p>
            <a:pPr lvl="1">
              <a:lnSpc>
                <a:spcPct val="120000"/>
              </a:lnSpc>
            </a:pPr>
            <a:r>
              <a:rPr lang="en-US" sz="2200" b="0"/>
              <a:t>“May provide a reference to staff or other resources for factual information”</a:t>
            </a:r>
          </a:p>
          <a:p>
            <a:pPr lvl="1">
              <a:lnSpc>
                <a:spcPct val="120000"/>
              </a:lnSpc>
            </a:pPr>
            <a:r>
              <a:rPr lang="en-US" sz="2200" b="0"/>
              <a:t>“Request staff to report back to the body at a subsequent meeting…concerning any matter”</a:t>
            </a:r>
          </a:p>
          <a:p>
            <a:pPr lvl="1">
              <a:lnSpc>
                <a:spcPct val="120000"/>
              </a:lnSpc>
            </a:pPr>
            <a:r>
              <a:rPr lang="en-US" sz="2200" b="0"/>
              <a:t>“Direct staff to place a matter of business on a future agenda”</a:t>
            </a:r>
          </a:p>
        </p:txBody>
      </p:sp>
      <p:sp>
        <p:nvSpPr>
          <p:cNvPr id="4" name="Content Placeholder 3">
            <a:extLst>
              <a:ext uri="{FF2B5EF4-FFF2-40B4-BE49-F238E27FC236}">
                <a16:creationId xmlns:a16="http://schemas.microsoft.com/office/drawing/2014/main" id="{BA6A7B85-FD65-404B-91C4-01C12A54AD93}"/>
              </a:ext>
            </a:extLst>
          </p:cNvPr>
          <p:cNvSpPr>
            <a:spLocks noGrp="1"/>
          </p:cNvSpPr>
          <p:nvPr>
            <p:ph sz="half" idx="2"/>
          </p:nvPr>
        </p:nvSpPr>
        <p:spPr/>
        <p:txBody>
          <a:bodyPr anchor="t">
            <a:normAutofit/>
          </a:bodyPr>
          <a:lstStyle/>
          <a:p>
            <a:pPr marL="0" indent="0">
              <a:lnSpc>
                <a:spcPct val="100000"/>
              </a:lnSpc>
              <a:spcAft>
                <a:spcPts val="1000"/>
              </a:spcAft>
              <a:buNone/>
            </a:pPr>
            <a:r>
              <a:rPr lang="en-US" sz="2000"/>
              <a:t>(E)(3) | </a:t>
            </a:r>
            <a:r>
              <a:rPr lang="en-US" sz="2000" b="0"/>
              <a:t>“On [a member’s] own initiative”, a member of the legislative body may:</a:t>
            </a:r>
          </a:p>
          <a:p>
            <a:pPr lvl="1">
              <a:lnSpc>
                <a:spcPct val="100000"/>
              </a:lnSpc>
            </a:pPr>
            <a:r>
              <a:rPr lang="en-US" b="0"/>
              <a:t>“Make a brief announcement”</a:t>
            </a:r>
          </a:p>
          <a:p>
            <a:pPr lvl="1">
              <a:lnSpc>
                <a:spcPct val="100000"/>
              </a:lnSpc>
              <a:spcAft>
                <a:spcPts val="1000"/>
              </a:spcAft>
            </a:pPr>
            <a:r>
              <a:rPr lang="en-US" b="0"/>
              <a:t>“Make a brief report on their own activities.”</a:t>
            </a:r>
            <a:endParaRPr lang="en-US"/>
          </a:p>
        </p:txBody>
      </p:sp>
    </p:spTree>
    <p:extLst>
      <p:ext uri="{BB962C8B-B14F-4D97-AF65-F5344CB8AC3E}">
        <p14:creationId xmlns:p14="http://schemas.microsoft.com/office/powerpoint/2010/main" val="30665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par>
                                <p:cTn id="23" presetID="10" presetClass="entr" presetSubtype="0" fill="hold" nodeType="withEffect">
                                  <p:stCondLst>
                                    <p:cond delay="300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childTnLst>
                                </p:cTn>
                              </p:par>
                              <p:par>
                                <p:cTn id="26" presetID="10" presetClass="entr" presetSubtype="0" fill="hold" nodeType="withEffect">
                                  <p:stCondLst>
                                    <p:cond delay="350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7CE1-33B3-4165-AC87-0D9408293DFF}"/>
              </a:ext>
            </a:extLst>
          </p:cNvPr>
          <p:cNvSpPr>
            <a:spLocks noGrp="1"/>
          </p:cNvSpPr>
          <p:nvPr>
            <p:ph type="title"/>
          </p:nvPr>
        </p:nvSpPr>
        <p:spPr/>
        <p:txBody>
          <a:bodyPr>
            <a:normAutofit/>
          </a:bodyPr>
          <a:lstStyle/>
          <a:p>
            <a:r>
              <a:rPr lang="en-US" sz="4000"/>
              <a:t>The Public</a:t>
            </a:r>
            <a:r>
              <a:rPr lang="en-US"/>
              <a:t> </a:t>
            </a:r>
            <a:r>
              <a:rPr lang="en-US" sz="4000"/>
              <a:t>| </a:t>
            </a:r>
            <a:r>
              <a:rPr lang="en-US" sz="4000" b="0"/>
              <a:t>Statutes about Public Participation</a:t>
            </a:r>
            <a:endParaRPr lang="en-US" sz="4000"/>
          </a:p>
        </p:txBody>
      </p:sp>
      <p:sp>
        <p:nvSpPr>
          <p:cNvPr id="4" name="Content Placeholder 3">
            <a:extLst>
              <a:ext uri="{FF2B5EF4-FFF2-40B4-BE49-F238E27FC236}">
                <a16:creationId xmlns:a16="http://schemas.microsoft.com/office/drawing/2014/main" id="{71B6AA29-FDAA-432D-B131-F530FB902FAA}"/>
              </a:ext>
            </a:extLst>
          </p:cNvPr>
          <p:cNvSpPr>
            <a:spLocks noGrp="1"/>
          </p:cNvSpPr>
          <p:nvPr>
            <p:ph sz="half" idx="1"/>
          </p:nvPr>
        </p:nvSpPr>
        <p:spPr/>
        <p:txBody>
          <a:bodyPr anchor="ctr">
            <a:normAutofit/>
          </a:bodyPr>
          <a:lstStyle/>
          <a:p>
            <a:pPr marL="0" indent="0">
              <a:lnSpc>
                <a:spcPct val="100000"/>
              </a:lnSpc>
              <a:spcAft>
                <a:spcPts val="1000"/>
              </a:spcAft>
              <a:buNone/>
            </a:pPr>
            <a:r>
              <a:rPr lang="en-US" sz="2800"/>
              <a:t>§54957.9 | </a:t>
            </a:r>
            <a:r>
              <a:rPr lang="en-US" sz="2800" b="0"/>
              <a:t>Disorderly conduct of the general public during meeting</a:t>
            </a:r>
          </a:p>
          <a:p>
            <a:pPr marL="0" indent="0">
              <a:lnSpc>
                <a:spcPct val="100000"/>
              </a:lnSpc>
              <a:spcAft>
                <a:spcPts val="1000"/>
              </a:spcAft>
              <a:buNone/>
            </a:pPr>
            <a:r>
              <a:rPr lang="en-US" sz="2800"/>
              <a:t>§54957.95 | </a:t>
            </a:r>
            <a:r>
              <a:rPr lang="en-US" sz="2800" b="0"/>
              <a:t>Removal of disruptive (in-person) individual during meeting</a:t>
            </a:r>
          </a:p>
          <a:p>
            <a:pPr marL="0" indent="0">
              <a:lnSpc>
                <a:spcPct val="100000"/>
              </a:lnSpc>
              <a:spcAft>
                <a:spcPts val="1000"/>
              </a:spcAft>
              <a:buNone/>
            </a:pPr>
            <a:r>
              <a:rPr lang="en-US" sz="2800"/>
              <a:t>§54957.96 | </a:t>
            </a:r>
            <a:r>
              <a:rPr lang="en-US" sz="2800" b="0"/>
              <a:t>Removal of disruptive (participating remotely) individual during meeting</a:t>
            </a:r>
          </a:p>
          <a:p>
            <a:pPr marL="0" indent="0">
              <a:lnSpc>
                <a:spcPct val="100000"/>
              </a:lnSpc>
              <a:spcAft>
                <a:spcPts val="1000"/>
              </a:spcAft>
              <a:buNone/>
            </a:pPr>
            <a:r>
              <a:rPr lang="en-US" sz="2800"/>
              <a:t>§54953.5 | </a:t>
            </a:r>
            <a:r>
              <a:rPr lang="en-US" sz="2800" b="0"/>
              <a:t>Recording meetings </a:t>
            </a:r>
            <a:endParaRPr lang="en-US" sz="2800"/>
          </a:p>
        </p:txBody>
      </p:sp>
      <p:sp>
        <p:nvSpPr>
          <p:cNvPr id="5" name="Slide Number Placeholder 4">
            <a:extLst>
              <a:ext uri="{FF2B5EF4-FFF2-40B4-BE49-F238E27FC236}">
                <a16:creationId xmlns:a16="http://schemas.microsoft.com/office/drawing/2014/main" id="{85FD67FB-7AEB-4E59-A581-31DB38207663}"/>
              </a:ext>
            </a:extLst>
          </p:cNvPr>
          <p:cNvSpPr>
            <a:spLocks noGrp="1"/>
          </p:cNvSpPr>
          <p:nvPr>
            <p:ph type="sldNum" sz="quarter" idx="10"/>
          </p:nvPr>
        </p:nvSpPr>
        <p:spPr/>
        <p:txBody>
          <a:bodyPr/>
          <a:lstStyle/>
          <a:p>
            <a:pPr>
              <a:defRPr/>
            </a:pPr>
            <a:fld id="{492D8F1A-69A8-9242-9469-8400121D240A}" type="slidenum">
              <a:rPr lang="en-US" smtClean="0"/>
              <a:pPr>
                <a:defRPr/>
              </a:pPr>
              <a:t>36</a:t>
            </a:fld>
            <a:endParaRPr lang="en-US" altLang="en-US"/>
          </a:p>
        </p:txBody>
      </p:sp>
    </p:spTree>
    <p:extLst>
      <p:ext uri="{BB962C8B-B14F-4D97-AF65-F5344CB8AC3E}">
        <p14:creationId xmlns:p14="http://schemas.microsoft.com/office/powerpoint/2010/main" val="365422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CA1E-D6C6-4B4D-A03C-86B7B3A03B40}"/>
              </a:ext>
            </a:extLst>
          </p:cNvPr>
          <p:cNvSpPr>
            <a:spLocks noGrp="1"/>
          </p:cNvSpPr>
          <p:nvPr>
            <p:ph type="title"/>
          </p:nvPr>
        </p:nvSpPr>
        <p:spPr/>
        <p:txBody>
          <a:bodyPr>
            <a:normAutofit/>
          </a:bodyPr>
          <a:lstStyle/>
          <a:p>
            <a:r>
              <a:rPr lang="en-US" sz="4000"/>
              <a:t>Resources |</a:t>
            </a:r>
          </a:p>
        </p:txBody>
      </p:sp>
      <p:sp>
        <p:nvSpPr>
          <p:cNvPr id="3" name="Text Placeholder 2">
            <a:extLst>
              <a:ext uri="{FF2B5EF4-FFF2-40B4-BE49-F238E27FC236}">
                <a16:creationId xmlns:a16="http://schemas.microsoft.com/office/drawing/2014/main" id="{CCB21173-4D6C-4E9F-8C21-FD64338F917F}"/>
              </a:ext>
            </a:extLst>
          </p:cNvPr>
          <p:cNvSpPr>
            <a:spLocks noGrp="1"/>
          </p:cNvSpPr>
          <p:nvPr>
            <p:ph type="body" sz="half" idx="2"/>
          </p:nvPr>
        </p:nvSpPr>
        <p:spPr/>
        <p:txBody>
          <a:bodyPr>
            <a:normAutofit/>
          </a:bodyPr>
          <a:lstStyle/>
          <a:p>
            <a:r>
              <a:rPr lang="en-US" sz="3600" b="0" i="1"/>
              <a:t>Brown Act</a:t>
            </a:r>
          </a:p>
        </p:txBody>
      </p:sp>
      <p:sp>
        <p:nvSpPr>
          <p:cNvPr id="4" name="Content Placeholder 3">
            <a:extLst>
              <a:ext uri="{FF2B5EF4-FFF2-40B4-BE49-F238E27FC236}">
                <a16:creationId xmlns:a16="http://schemas.microsoft.com/office/drawing/2014/main" id="{244C945E-CCEC-418A-8FE8-421BCAD9C710}"/>
              </a:ext>
            </a:extLst>
          </p:cNvPr>
          <p:cNvSpPr>
            <a:spLocks noGrp="1"/>
          </p:cNvSpPr>
          <p:nvPr>
            <p:ph idx="1"/>
          </p:nvPr>
        </p:nvSpPr>
        <p:spPr/>
        <p:txBody>
          <a:bodyPr anchor="ctr">
            <a:normAutofit fontScale="92500"/>
          </a:bodyPr>
          <a:lstStyle/>
          <a:p>
            <a:pPr>
              <a:lnSpc>
                <a:spcPct val="100000"/>
              </a:lnSpc>
              <a:spcAft>
                <a:spcPts val="1000"/>
              </a:spcAft>
            </a:pPr>
            <a:r>
              <a:rPr lang="en-US" sz="2800"/>
              <a:t>STATUTES | </a:t>
            </a:r>
            <a:r>
              <a:rPr lang="en-US" sz="2800" b="0">
                <a:hlinkClick r:id="rId2"/>
              </a:rPr>
              <a:t>The Ralph M. Brown Act and Related Statutes (updated January 2026)</a:t>
            </a:r>
            <a:endParaRPr lang="en-US" sz="2800" b="0"/>
          </a:p>
          <a:p>
            <a:pPr>
              <a:lnSpc>
                <a:spcPct val="100000"/>
              </a:lnSpc>
              <a:spcAft>
                <a:spcPts val="1000"/>
              </a:spcAft>
            </a:pPr>
            <a:r>
              <a:rPr lang="en-US" sz="2800"/>
              <a:t>GUIDE | </a:t>
            </a:r>
            <a:r>
              <a:rPr lang="en-US" sz="2800" b="0">
                <a:hlinkClick r:id="rId3"/>
              </a:rPr>
              <a:t>Open &amp; Public VI: A Guide to the Ralph M. Brown Act (Revised January 2024)</a:t>
            </a:r>
            <a:endParaRPr lang="en-US" sz="2800" b="0"/>
          </a:p>
          <a:p>
            <a:pPr>
              <a:lnSpc>
                <a:spcPct val="100000"/>
              </a:lnSpc>
              <a:spcAft>
                <a:spcPts val="1000"/>
              </a:spcAft>
            </a:pPr>
            <a:r>
              <a:rPr lang="en-US" sz="2800"/>
              <a:t>WEBSITE | </a:t>
            </a:r>
            <a:r>
              <a:rPr lang="en-US" sz="2800" b="0">
                <a:hlinkClick r:id="rId4"/>
              </a:rPr>
              <a:t>A Guide to SB 707 (</a:t>
            </a:r>
            <a:r>
              <a:rPr lang="en-US" sz="2800" b="0" err="1">
                <a:hlinkClick r:id="rId4"/>
              </a:rPr>
              <a:t>Durazo</a:t>
            </a:r>
            <a:r>
              <a:rPr lang="en-US" sz="2800" b="0">
                <a:hlinkClick r:id="rId4"/>
              </a:rPr>
              <a:t>, 2025)</a:t>
            </a:r>
            <a:endParaRPr lang="en-US" sz="2800" b="0"/>
          </a:p>
          <a:p>
            <a:pPr>
              <a:lnSpc>
                <a:spcPct val="100000"/>
              </a:lnSpc>
              <a:spcAft>
                <a:spcPts val="1000"/>
              </a:spcAft>
            </a:pPr>
            <a:r>
              <a:rPr lang="en-US" sz="2800"/>
              <a:t>OPINION | </a:t>
            </a:r>
            <a:r>
              <a:rPr lang="en-US" sz="2800" b="0">
                <a:hlinkClick r:id="rId5"/>
              </a:rPr>
              <a:t>California Attorney General Opinion about the Applicability of the Brown Act to Academic Senates</a:t>
            </a:r>
            <a:endParaRPr lang="en-US" sz="2800" b="0"/>
          </a:p>
          <a:p>
            <a:pPr>
              <a:lnSpc>
                <a:spcPct val="100000"/>
              </a:lnSpc>
              <a:spcAft>
                <a:spcPts val="1000"/>
              </a:spcAft>
            </a:pPr>
            <a:r>
              <a:rPr lang="en-US" sz="2800"/>
              <a:t>GUIDE | </a:t>
            </a:r>
            <a:r>
              <a:rPr lang="en-US" sz="2800" b="0">
                <a:hlinkClick r:id="rId6"/>
              </a:rPr>
              <a:t>A Public Official's Guide to the Brown Act (January 2022)</a:t>
            </a:r>
            <a:endParaRPr lang="en-US" sz="2800" b="0"/>
          </a:p>
        </p:txBody>
      </p:sp>
      <p:sp>
        <p:nvSpPr>
          <p:cNvPr id="5" name="Slide Number Placeholder 4">
            <a:extLst>
              <a:ext uri="{FF2B5EF4-FFF2-40B4-BE49-F238E27FC236}">
                <a16:creationId xmlns:a16="http://schemas.microsoft.com/office/drawing/2014/main" id="{76F37090-5CCF-4B8A-92DB-4B6761815D4B}"/>
              </a:ext>
            </a:extLst>
          </p:cNvPr>
          <p:cNvSpPr>
            <a:spLocks noGrp="1"/>
          </p:cNvSpPr>
          <p:nvPr>
            <p:ph type="sldNum" sz="quarter" idx="10"/>
          </p:nvPr>
        </p:nvSpPr>
        <p:spPr/>
        <p:txBody>
          <a:bodyPr/>
          <a:lstStyle/>
          <a:p>
            <a:pPr>
              <a:defRPr/>
            </a:pPr>
            <a:fld id="{492D8F1A-69A8-9242-9469-8400121D240A}" type="slidenum">
              <a:rPr lang="en-US" smtClean="0"/>
              <a:pPr>
                <a:defRPr/>
              </a:pPr>
              <a:t>37</a:t>
            </a:fld>
            <a:endParaRPr lang="en-US" altLang="en-US"/>
          </a:p>
        </p:txBody>
      </p:sp>
    </p:spTree>
    <p:extLst>
      <p:ext uri="{BB962C8B-B14F-4D97-AF65-F5344CB8AC3E}">
        <p14:creationId xmlns:p14="http://schemas.microsoft.com/office/powerpoint/2010/main" val="257153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156E-344C-4F26-ADCF-2255F647CDF9}"/>
              </a:ext>
            </a:extLst>
          </p:cNvPr>
          <p:cNvSpPr>
            <a:spLocks noGrp="1"/>
          </p:cNvSpPr>
          <p:nvPr>
            <p:ph type="title"/>
          </p:nvPr>
        </p:nvSpPr>
        <p:spPr/>
        <p:txBody>
          <a:bodyPr/>
          <a:lstStyle/>
          <a:p>
            <a:r>
              <a:rPr lang="en-US"/>
              <a:t>Resources | </a:t>
            </a:r>
            <a:r>
              <a:rPr lang="en-US" b="0"/>
              <a:t>ASCCC</a:t>
            </a:r>
            <a:endParaRPr lang="en-US"/>
          </a:p>
        </p:txBody>
      </p:sp>
      <p:pic>
        <p:nvPicPr>
          <p:cNvPr id="6" name="Picture 5" descr="QR code that leads to the ASCCC listserv registration page.">
            <a:hlinkClick r:id="rId3"/>
            <a:extLst>
              <a:ext uri="{FF2B5EF4-FFF2-40B4-BE49-F238E27FC236}">
                <a16:creationId xmlns:a16="http://schemas.microsoft.com/office/drawing/2014/main" id="{3931E4D6-7B8F-4AD5-A29E-73B376F318F6}"/>
              </a:ext>
            </a:extLst>
          </p:cNvPr>
          <p:cNvPicPr>
            <a:picLocks noChangeAspect="1"/>
          </p:cNvPicPr>
          <p:nvPr/>
        </p:nvPicPr>
        <p:blipFill>
          <a:blip r:embed="rId4"/>
          <a:srcRect/>
          <a:stretch/>
        </p:blipFill>
        <p:spPr>
          <a:xfrm>
            <a:off x="692799" y="2682071"/>
            <a:ext cx="3566160" cy="3566160"/>
          </a:xfrm>
          <a:prstGeom prst="rect">
            <a:avLst/>
          </a:prstGeom>
        </p:spPr>
      </p:pic>
      <p:sp>
        <p:nvSpPr>
          <p:cNvPr id="3" name="Content Placeholder 2">
            <a:extLst>
              <a:ext uri="{FF2B5EF4-FFF2-40B4-BE49-F238E27FC236}">
                <a16:creationId xmlns:a16="http://schemas.microsoft.com/office/drawing/2014/main" id="{8656E556-0218-4870-8255-61784B49F27B}"/>
              </a:ext>
            </a:extLst>
          </p:cNvPr>
          <p:cNvSpPr>
            <a:spLocks noGrp="1"/>
          </p:cNvSpPr>
          <p:nvPr>
            <p:ph idx="1"/>
          </p:nvPr>
        </p:nvSpPr>
        <p:spPr>
          <a:xfrm>
            <a:off x="4429179" y="2678812"/>
            <a:ext cx="7178881" cy="3569419"/>
          </a:xfrm>
        </p:spPr>
        <p:txBody>
          <a:bodyPr anchor="ctr">
            <a:normAutofit fontScale="92500" lnSpcReduction="10000"/>
          </a:bodyPr>
          <a:lstStyle/>
          <a:p>
            <a:pPr>
              <a:lnSpc>
                <a:spcPct val="100000"/>
              </a:lnSpc>
              <a:spcAft>
                <a:spcPts val="1000"/>
              </a:spcAft>
            </a:pPr>
            <a:r>
              <a:rPr lang="en-US"/>
              <a:t>EMAIL | </a:t>
            </a:r>
            <a:r>
              <a:rPr lang="en-US" b="0"/>
              <a:t>info@asccc.org</a:t>
            </a:r>
            <a:endParaRPr lang="en-US"/>
          </a:p>
          <a:p>
            <a:pPr>
              <a:lnSpc>
                <a:spcPct val="100000"/>
              </a:lnSpc>
              <a:spcAft>
                <a:spcPts val="1000"/>
              </a:spcAft>
            </a:pPr>
            <a:r>
              <a:rPr lang="en-US"/>
              <a:t>WEBSITE | </a:t>
            </a:r>
            <a:r>
              <a:rPr lang="en-US" b="0">
                <a:hlinkClick r:id="rId5"/>
              </a:rPr>
              <a:t>ASCCC Home Page</a:t>
            </a:r>
            <a:endParaRPr lang="en-US" b="0"/>
          </a:p>
          <a:p>
            <a:pPr>
              <a:lnSpc>
                <a:spcPct val="100000"/>
              </a:lnSpc>
              <a:spcAft>
                <a:spcPts val="1000"/>
              </a:spcAft>
            </a:pPr>
            <a:r>
              <a:rPr lang="en-US"/>
              <a:t>LOCAL VISIT | </a:t>
            </a:r>
            <a:r>
              <a:rPr lang="en-US" b="0">
                <a:hlinkClick r:id="rId6"/>
              </a:rPr>
              <a:t>Request a local senate visit</a:t>
            </a:r>
            <a:endParaRPr lang="en-US" b="0"/>
          </a:p>
          <a:p>
            <a:pPr>
              <a:lnSpc>
                <a:spcPct val="100000"/>
              </a:lnSpc>
              <a:spcAft>
                <a:spcPts val="1000"/>
              </a:spcAft>
            </a:pPr>
            <a:r>
              <a:rPr lang="en-US"/>
              <a:t>LISTSERV |</a:t>
            </a:r>
            <a:r>
              <a:rPr lang="en-US" b="0"/>
              <a:t> </a:t>
            </a:r>
            <a:r>
              <a:rPr lang="en-US" b="0">
                <a:hlinkClick r:id="rId3"/>
              </a:rPr>
              <a:t>Join an ASCCC listserv</a:t>
            </a:r>
            <a:r>
              <a:rPr lang="en-US" b="0"/>
              <a:t> to stay up-to-date on ASCCC information and opportunities. Some listservs include:</a:t>
            </a:r>
          </a:p>
          <a:p>
            <a:pPr marL="685800" indent="-457200">
              <a:lnSpc>
                <a:spcPct val="100000"/>
              </a:lnSpc>
              <a:spcBef>
                <a:spcPts val="500"/>
              </a:spcBef>
              <a:spcAft>
                <a:spcPts val="1000"/>
              </a:spcAft>
              <a:buFont typeface="Arial" panose="020B0604020202020204" pitchFamily="34" charset="0"/>
              <a:buChar char="•"/>
            </a:pPr>
            <a:r>
              <a:rPr lang="en-US" b="0"/>
              <a:t>Area, Senate President, Curriculum, President’s Update, CPL Info (new!)</a:t>
            </a:r>
          </a:p>
        </p:txBody>
      </p:sp>
      <p:sp>
        <p:nvSpPr>
          <p:cNvPr id="4" name="Slide Number Placeholder 3">
            <a:extLst>
              <a:ext uri="{FF2B5EF4-FFF2-40B4-BE49-F238E27FC236}">
                <a16:creationId xmlns:a16="http://schemas.microsoft.com/office/drawing/2014/main" id="{3D9596A1-C9B3-4595-A1EE-B8F013F574D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56F6ED-E3DC-8A4A-AABE-AFCED42314C4}" type="slidenum">
              <a:rPr kumimoji="0" lang="en-US" altLang="en-US" sz="1200" b="1" i="0" u="none" strike="noStrike" kern="1200" cap="none" spc="0" normalizeH="0" baseline="0" noProof="0" smtClean="0">
                <a:ln>
                  <a:noFill/>
                </a:ln>
                <a:solidFill>
                  <a:srgbClr val="7F7F7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1" i="0" u="none" strike="noStrike" kern="1200" cap="none" spc="0" normalizeH="0" baseline="0" noProof="0">
              <a:ln>
                <a:noFill/>
              </a:ln>
              <a:solidFill>
                <a:srgbClr val="7F7F7F"/>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0861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23B5-DFE5-48EA-8E88-4A99EE03A53F}"/>
              </a:ext>
            </a:extLst>
          </p:cNvPr>
          <p:cNvSpPr>
            <a:spLocks noGrp="1"/>
          </p:cNvSpPr>
          <p:nvPr>
            <p:ph type="title"/>
          </p:nvPr>
        </p:nvSpPr>
        <p:spPr/>
        <p:txBody>
          <a:bodyPr/>
          <a:lstStyle/>
          <a:p>
            <a:r>
              <a:rPr lang="en-US"/>
              <a:t>Questions?</a:t>
            </a:r>
          </a:p>
        </p:txBody>
      </p:sp>
      <p:sp>
        <p:nvSpPr>
          <p:cNvPr id="3" name="Subtitle 2">
            <a:extLst>
              <a:ext uri="{FF2B5EF4-FFF2-40B4-BE49-F238E27FC236}">
                <a16:creationId xmlns:a16="http://schemas.microsoft.com/office/drawing/2014/main" id="{453E60C3-CC29-4C1B-AE15-F572B04F12E8}"/>
              </a:ext>
            </a:extLst>
          </p:cNvPr>
          <p:cNvSpPr>
            <a:spLocks noGrp="1"/>
          </p:cNvSpPr>
          <p:nvPr>
            <p:ph type="subTitle" idx="1"/>
          </p:nvPr>
        </p:nvSpPr>
        <p:spPr/>
        <p:txBody>
          <a:bodyPr>
            <a:normAutofit/>
          </a:bodyPr>
          <a:lstStyle/>
          <a:p>
            <a:r>
              <a:rPr lang="en-US" sz="4000" i="1"/>
              <a:t>Thoughts?</a:t>
            </a:r>
          </a:p>
          <a:p>
            <a:r>
              <a:rPr lang="en-US" sz="4000"/>
              <a:t>Concerns?</a:t>
            </a:r>
          </a:p>
        </p:txBody>
      </p:sp>
    </p:spTree>
    <p:extLst>
      <p:ext uri="{BB962C8B-B14F-4D97-AF65-F5344CB8AC3E}">
        <p14:creationId xmlns:p14="http://schemas.microsoft.com/office/powerpoint/2010/main" val="30369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559A-CF96-489E-930B-368FAEB35997}"/>
              </a:ext>
            </a:extLst>
          </p:cNvPr>
          <p:cNvSpPr>
            <a:spLocks noGrp="1"/>
          </p:cNvSpPr>
          <p:nvPr>
            <p:ph type="title"/>
          </p:nvPr>
        </p:nvSpPr>
        <p:spPr/>
        <p:txBody>
          <a:bodyPr>
            <a:normAutofit/>
          </a:bodyPr>
          <a:lstStyle/>
          <a:p>
            <a:r>
              <a:rPr lang="en-US" sz="4000"/>
              <a:t>OUTLINE | </a:t>
            </a:r>
            <a:r>
              <a:rPr lang="en-US" sz="4000" b="0"/>
              <a:t>What will be covered</a:t>
            </a:r>
            <a:endParaRPr lang="en-US" sz="4000"/>
          </a:p>
        </p:txBody>
      </p:sp>
      <p:sp>
        <p:nvSpPr>
          <p:cNvPr id="3" name="Text Placeholder 2">
            <a:extLst>
              <a:ext uri="{FF2B5EF4-FFF2-40B4-BE49-F238E27FC236}">
                <a16:creationId xmlns:a16="http://schemas.microsoft.com/office/drawing/2014/main" id="{06D06933-27B6-4F81-812B-C44B97D39CB8}"/>
              </a:ext>
            </a:extLst>
          </p:cNvPr>
          <p:cNvSpPr>
            <a:spLocks noGrp="1"/>
          </p:cNvSpPr>
          <p:nvPr>
            <p:ph type="body" idx="1"/>
          </p:nvPr>
        </p:nvSpPr>
        <p:spPr/>
        <p:txBody>
          <a:bodyPr>
            <a:normAutofit/>
          </a:bodyPr>
          <a:lstStyle/>
          <a:p>
            <a:r>
              <a:rPr lang="en-US" sz="3600"/>
              <a:t>Committee A’s Prioritized Questions</a:t>
            </a:r>
          </a:p>
        </p:txBody>
      </p:sp>
      <p:sp>
        <p:nvSpPr>
          <p:cNvPr id="4" name="Content Placeholder 3">
            <a:extLst>
              <a:ext uri="{FF2B5EF4-FFF2-40B4-BE49-F238E27FC236}">
                <a16:creationId xmlns:a16="http://schemas.microsoft.com/office/drawing/2014/main" id="{852279E0-6907-4EB7-BFC8-9A838AFC7573}"/>
              </a:ext>
            </a:extLst>
          </p:cNvPr>
          <p:cNvSpPr>
            <a:spLocks noGrp="1"/>
          </p:cNvSpPr>
          <p:nvPr>
            <p:ph idx="10"/>
          </p:nvPr>
        </p:nvSpPr>
        <p:spPr/>
        <p:txBody>
          <a:bodyPr anchor="ctr">
            <a:normAutofit/>
          </a:body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panose="020B0502020104020203" pitchFamily="34" charset="-79"/>
              </a:rPr>
              <a:t>COMPLIANCE</a:t>
            </a:r>
            <a:r>
              <a:rPr kumimoji="0" lang="en-US" sz="2400" b="1"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panose="020B0502020104020203" pitchFamily="34" charset="-79"/>
              </a:rPr>
              <a:t> | </a:t>
            </a:r>
            <a:r>
              <a:rPr kumimoji="0" lang="en-US" sz="2400" b="0"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panose="020B0502020104020203" pitchFamily="34" charset="-79"/>
              </a:rPr>
              <a:t>Which campus bodies fall under the Brown Act? (What about the Senate Exec Board?)</a:t>
            </a:r>
          </a:p>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AGENDAS | </a:t>
            </a:r>
            <a:r>
              <a:rPr kumimoji="0" lang="en-US" sz="2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Do agendas/documents have to adhere to any accessibility standards? Do they need to be offered in alternate formats?</a:t>
            </a:r>
            <a:endParaRPr kumimoji="0" lang="en-US" sz="2400" b="0"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a:endParaRPr>
          </a:p>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POSTING | </a:t>
            </a:r>
            <a:r>
              <a:rPr kumimoji="0" lang="en-US" sz="2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What reporting or posting requirements might apply (for committees/subcommittees)?</a:t>
            </a:r>
            <a:endParaRPr kumimoji="0" lang="en-US" sz="2400" b="0"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a:endParaRPr>
          </a:p>
        </p:txBody>
      </p:sp>
    </p:spTree>
    <p:extLst>
      <p:ext uri="{BB962C8B-B14F-4D97-AF65-F5344CB8AC3E}">
        <p14:creationId xmlns:p14="http://schemas.microsoft.com/office/powerpoint/2010/main" val="41959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559A-CF96-489E-930B-368FAEB35997}"/>
              </a:ext>
            </a:extLst>
          </p:cNvPr>
          <p:cNvSpPr>
            <a:spLocks noGrp="1"/>
          </p:cNvSpPr>
          <p:nvPr>
            <p:ph type="title"/>
          </p:nvPr>
        </p:nvSpPr>
        <p:spPr/>
        <p:txBody>
          <a:bodyPr>
            <a:normAutofit/>
          </a:bodyPr>
          <a:lstStyle/>
          <a:p>
            <a:r>
              <a:rPr lang="en-US" sz="4000"/>
              <a:t>OUTLINE | </a:t>
            </a:r>
            <a:r>
              <a:rPr lang="en-US" sz="4000" b="0"/>
              <a:t>What will be covered (</a:t>
            </a:r>
            <a:r>
              <a:rPr lang="en-US" sz="4000" b="0" err="1"/>
              <a:t>Con’t</a:t>
            </a:r>
            <a:r>
              <a:rPr lang="en-US" sz="4000" b="0"/>
              <a:t>)</a:t>
            </a:r>
            <a:endParaRPr lang="en-US" sz="4000"/>
          </a:p>
        </p:txBody>
      </p:sp>
      <p:sp>
        <p:nvSpPr>
          <p:cNvPr id="3" name="Text Placeholder 2">
            <a:extLst>
              <a:ext uri="{FF2B5EF4-FFF2-40B4-BE49-F238E27FC236}">
                <a16:creationId xmlns:a16="http://schemas.microsoft.com/office/drawing/2014/main" id="{06D06933-27B6-4F81-812B-C44B97D39CB8}"/>
              </a:ext>
            </a:extLst>
          </p:cNvPr>
          <p:cNvSpPr>
            <a:spLocks noGrp="1"/>
          </p:cNvSpPr>
          <p:nvPr>
            <p:ph type="body" idx="1"/>
          </p:nvPr>
        </p:nvSpPr>
        <p:spPr/>
        <p:txBody>
          <a:bodyPr>
            <a:normAutofit/>
          </a:bodyPr>
          <a:lstStyle/>
          <a:p>
            <a:r>
              <a:rPr lang="en-US" sz="3600"/>
              <a:t>Committee A’s Prioritized Questions</a:t>
            </a:r>
          </a:p>
        </p:txBody>
      </p:sp>
      <p:sp>
        <p:nvSpPr>
          <p:cNvPr id="4" name="Content Placeholder 3">
            <a:extLst>
              <a:ext uri="{FF2B5EF4-FFF2-40B4-BE49-F238E27FC236}">
                <a16:creationId xmlns:a16="http://schemas.microsoft.com/office/drawing/2014/main" id="{852279E0-6907-4EB7-BFC8-9A838AFC7573}"/>
              </a:ext>
            </a:extLst>
          </p:cNvPr>
          <p:cNvSpPr>
            <a:spLocks noGrp="1"/>
          </p:cNvSpPr>
          <p:nvPr>
            <p:ph idx="10"/>
          </p:nvPr>
        </p:nvSpPr>
        <p:spPr/>
        <p:txBody>
          <a:bodyPr anchor="ctr">
            <a:noAutofit/>
          </a:body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VOTING | </a:t>
            </a:r>
            <a:r>
              <a:rPr kumimoji="0" lang="en-US" sz="2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What rules govern voting procedures? (When is roll call required?)</a:t>
            </a:r>
            <a:endParaRPr kumimoji="0" lang="en-US" sz="2400" b="1"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a:endParaRPr>
          </a:p>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ELECTRONIC VOTING | </a:t>
            </a:r>
            <a:r>
              <a:rPr kumimoji="0" lang="en-US" sz="2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What guidelines should we follow for voting electronically?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INFORMATION | </a:t>
            </a:r>
            <a:r>
              <a:rPr kumimoji="0" lang="en-US" sz="2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a:rPr>
              <a:t>How should committees handle drafts or background materials?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Gill Sans" panose="020B0502020104020203" pitchFamily="34" charset="-79"/>
              </a:rPr>
              <a:t>PUBLIC COMMENT </a:t>
            </a:r>
            <a:r>
              <a:rPr kumimoji="0" lang="en-US" sz="2400" b="1"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panose="020B0502020104020203" pitchFamily="34" charset="-79"/>
              </a:rPr>
              <a:t>| </a:t>
            </a:r>
            <a:r>
              <a:rPr kumimoji="0" lang="en-US" sz="2400" b="0" i="0" u="none" strike="noStrike" kern="1200" cap="none" spc="0" normalizeH="0" baseline="0" noProof="0">
                <a:ln>
                  <a:noFill/>
                </a:ln>
                <a:solidFill>
                  <a:srgbClr val="E7E6E6">
                    <a:lumMod val="25000"/>
                  </a:srgbClr>
                </a:solidFill>
                <a:effectLst/>
                <a:uLnTx/>
                <a:uFillTx/>
                <a:latin typeface="Source Sans Pro" panose="020B0503030403020204" pitchFamily="34" charset="0"/>
                <a:ea typeface="Source Sans Pro" panose="020B0503030403020204" pitchFamily="34" charset="0"/>
                <a:cs typeface="Gill Sans" panose="020B0502020104020203" pitchFamily="34" charset="-79"/>
              </a:rPr>
              <a:t>What guidelines does a committee need to follow during public comments?</a:t>
            </a:r>
          </a:p>
        </p:txBody>
      </p:sp>
    </p:spTree>
    <p:extLst>
      <p:ext uri="{BB962C8B-B14F-4D97-AF65-F5344CB8AC3E}">
        <p14:creationId xmlns:p14="http://schemas.microsoft.com/office/powerpoint/2010/main" val="33908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1E80-C626-4BA7-B7AD-99F68027E325}"/>
              </a:ext>
            </a:extLst>
          </p:cNvPr>
          <p:cNvSpPr>
            <a:spLocks noGrp="1"/>
          </p:cNvSpPr>
          <p:nvPr>
            <p:ph type="title"/>
          </p:nvPr>
        </p:nvSpPr>
        <p:spPr/>
        <p:txBody>
          <a:bodyPr>
            <a:normAutofit/>
          </a:bodyPr>
          <a:lstStyle/>
          <a:p>
            <a:r>
              <a:rPr lang="en-US" sz="4000"/>
              <a:t>QUESTION | </a:t>
            </a:r>
            <a:r>
              <a:rPr lang="en-US" sz="4000" b="0"/>
              <a:t>Compliance</a:t>
            </a:r>
            <a:endParaRPr lang="en-US" sz="4000"/>
          </a:p>
        </p:txBody>
      </p:sp>
      <p:sp>
        <p:nvSpPr>
          <p:cNvPr id="3" name="Subtitle 2">
            <a:extLst>
              <a:ext uri="{FF2B5EF4-FFF2-40B4-BE49-F238E27FC236}">
                <a16:creationId xmlns:a16="http://schemas.microsoft.com/office/drawing/2014/main" id="{D4040DD6-E019-4AB8-852F-16A3B253EB29}"/>
              </a:ext>
            </a:extLst>
          </p:cNvPr>
          <p:cNvSpPr>
            <a:spLocks noGrp="1"/>
          </p:cNvSpPr>
          <p:nvPr>
            <p:ph sz="half" idx="1"/>
          </p:nvPr>
        </p:nvSpPr>
        <p:spPr/>
        <p:txBody>
          <a:bodyPr anchor="ctr">
            <a:normAutofit/>
          </a:bodyPr>
          <a:lstStyle/>
          <a:p>
            <a:pPr marL="0" indent="0" algn="ctr">
              <a:lnSpc>
                <a:spcPct val="100000"/>
              </a:lnSpc>
              <a:spcAft>
                <a:spcPts val="1000"/>
              </a:spcAft>
              <a:buNone/>
            </a:pPr>
            <a:r>
              <a:rPr lang="en-US" sz="4000" i="1"/>
              <a:t>Which campus bodies fall under the Brown Act? (What about the Senate Exec Board?)</a:t>
            </a:r>
          </a:p>
        </p:txBody>
      </p:sp>
    </p:spTree>
    <p:extLst>
      <p:ext uri="{BB962C8B-B14F-4D97-AF65-F5344CB8AC3E}">
        <p14:creationId xmlns:p14="http://schemas.microsoft.com/office/powerpoint/2010/main" val="40161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E117-6472-4CDF-971B-1381E7A29C06}"/>
              </a:ext>
            </a:extLst>
          </p:cNvPr>
          <p:cNvSpPr>
            <a:spLocks noGrp="1"/>
          </p:cNvSpPr>
          <p:nvPr>
            <p:ph type="title"/>
          </p:nvPr>
        </p:nvSpPr>
        <p:spPr/>
        <p:txBody>
          <a:bodyPr>
            <a:normAutofit/>
          </a:bodyPr>
          <a:lstStyle/>
          <a:p>
            <a:r>
              <a:rPr lang="en-US"/>
              <a:t>The Brown Act |</a:t>
            </a:r>
          </a:p>
        </p:txBody>
      </p:sp>
      <p:sp>
        <p:nvSpPr>
          <p:cNvPr id="3" name="Subtitle 2">
            <a:extLst>
              <a:ext uri="{FF2B5EF4-FFF2-40B4-BE49-F238E27FC236}">
                <a16:creationId xmlns:a16="http://schemas.microsoft.com/office/drawing/2014/main" id="{ECD8AC3E-5995-4816-905E-33173F52BB77}"/>
              </a:ext>
            </a:extLst>
          </p:cNvPr>
          <p:cNvSpPr>
            <a:spLocks noGrp="1"/>
          </p:cNvSpPr>
          <p:nvPr>
            <p:ph type="subTitle" idx="1"/>
          </p:nvPr>
        </p:nvSpPr>
        <p:spPr/>
        <p:txBody>
          <a:bodyPr>
            <a:normAutofit/>
          </a:bodyPr>
          <a:lstStyle/>
          <a:p>
            <a:r>
              <a:rPr lang="en-US" sz="3600" i="1"/>
              <a:t>The Premise</a:t>
            </a:r>
          </a:p>
        </p:txBody>
      </p:sp>
    </p:spTree>
    <p:extLst>
      <p:ext uri="{BB962C8B-B14F-4D97-AF65-F5344CB8AC3E}">
        <p14:creationId xmlns:p14="http://schemas.microsoft.com/office/powerpoint/2010/main" val="904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7FC4-C5CC-47CC-89C1-7394FA69219C}"/>
              </a:ext>
            </a:extLst>
          </p:cNvPr>
          <p:cNvSpPr>
            <a:spLocks noGrp="1"/>
          </p:cNvSpPr>
          <p:nvPr>
            <p:ph type="title"/>
          </p:nvPr>
        </p:nvSpPr>
        <p:spPr/>
        <p:txBody>
          <a:bodyPr/>
          <a:lstStyle/>
          <a:p>
            <a:r>
              <a:rPr lang="en-US"/>
              <a:t>Government Code (GC) §54950 |</a:t>
            </a:r>
          </a:p>
        </p:txBody>
      </p:sp>
      <p:sp>
        <p:nvSpPr>
          <p:cNvPr id="3" name="Text Placeholder 2">
            <a:extLst>
              <a:ext uri="{FF2B5EF4-FFF2-40B4-BE49-F238E27FC236}">
                <a16:creationId xmlns:a16="http://schemas.microsoft.com/office/drawing/2014/main" id="{73CC6E50-23F4-47B6-A2E3-E9CE6E70AA23}"/>
              </a:ext>
            </a:extLst>
          </p:cNvPr>
          <p:cNvSpPr>
            <a:spLocks noGrp="1"/>
          </p:cNvSpPr>
          <p:nvPr>
            <p:ph type="body" idx="1"/>
          </p:nvPr>
        </p:nvSpPr>
        <p:spPr/>
        <p:txBody>
          <a:bodyPr>
            <a:normAutofit/>
          </a:bodyPr>
          <a:lstStyle/>
          <a:p>
            <a:pPr algn="ctr"/>
            <a:r>
              <a:rPr lang="en-US" sz="3200"/>
              <a:t>“Declaration of Intent”</a:t>
            </a:r>
          </a:p>
        </p:txBody>
      </p:sp>
      <p:sp>
        <p:nvSpPr>
          <p:cNvPr id="4" name="Content Placeholder 3">
            <a:extLst>
              <a:ext uri="{FF2B5EF4-FFF2-40B4-BE49-F238E27FC236}">
                <a16:creationId xmlns:a16="http://schemas.microsoft.com/office/drawing/2014/main" id="{1BCF6708-E7AF-4882-BE61-3424224B0D83}"/>
              </a:ext>
            </a:extLst>
          </p:cNvPr>
          <p:cNvSpPr>
            <a:spLocks noGrp="1"/>
          </p:cNvSpPr>
          <p:nvPr>
            <p:ph idx="10"/>
          </p:nvPr>
        </p:nvSpPr>
        <p:spPr/>
        <p:txBody>
          <a:bodyPr anchor="ctr">
            <a:normAutofit fontScale="92500" lnSpcReduction="10000"/>
          </a:bodyPr>
          <a:lstStyle/>
          <a:p>
            <a:pPr marL="0" indent="0" algn="ctr">
              <a:buNone/>
            </a:pPr>
            <a:r>
              <a:rPr lang="en-US" b="1" i="1"/>
              <a:t>In enacting this chapter, the Legislature finds and declares that the public commissions, boards and councils and the other public agencies in this State exist to aid in the conduct of the people’s business. It is the intent of the law that </a:t>
            </a:r>
            <a:r>
              <a:rPr lang="en-US" b="1" i="1">
                <a:solidFill>
                  <a:schemeClr val="accent5">
                    <a:lumMod val="75000"/>
                  </a:schemeClr>
                </a:solidFill>
              </a:rPr>
              <a:t>their actions be taken openly and that their deliberations be conducted openly</a:t>
            </a:r>
            <a:r>
              <a:rPr lang="en-US" b="1" i="1"/>
              <a:t>. The people of this State do not yield their sovereignty to the agencies which serve them. The people, in delegating authority, do not give their public servants the right to decide what is good for the people to know and what is not good for them to know. The </a:t>
            </a:r>
            <a:r>
              <a:rPr lang="en-US" b="1" i="1">
                <a:solidFill>
                  <a:schemeClr val="accent5">
                    <a:lumMod val="75000"/>
                  </a:schemeClr>
                </a:solidFill>
              </a:rPr>
              <a:t>people insist on remaining informed so that they may retain control over the instruments they have created.</a:t>
            </a:r>
          </a:p>
        </p:txBody>
      </p:sp>
    </p:spTree>
    <p:extLst>
      <p:ext uri="{BB962C8B-B14F-4D97-AF65-F5344CB8AC3E}">
        <p14:creationId xmlns:p14="http://schemas.microsoft.com/office/powerpoint/2010/main" val="23121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35B5-F808-4EFB-B7E3-F0D2A95AEF82}"/>
              </a:ext>
            </a:extLst>
          </p:cNvPr>
          <p:cNvSpPr>
            <a:spLocks noGrp="1"/>
          </p:cNvSpPr>
          <p:nvPr>
            <p:ph type="title"/>
          </p:nvPr>
        </p:nvSpPr>
        <p:spPr/>
        <p:txBody>
          <a:bodyPr>
            <a:normAutofit/>
          </a:bodyPr>
          <a:lstStyle/>
          <a:p>
            <a:r>
              <a:rPr lang="en-US" sz="4000"/>
              <a:t>GC §§54951-54952 |</a:t>
            </a:r>
          </a:p>
        </p:txBody>
      </p:sp>
      <p:sp>
        <p:nvSpPr>
          <p:cNvPr id="3" name="Subtitle 2">
            <a:extLst>
              <a:ext uri="{FF2B5EF4-FFF2-40B4-BE49-F238E27FC236}">
                <a16:creationId xmlns:a16="http://schemas.microsoft.com/office/drawing/2014/main" id="{8365341C-5C20-47A6-8DD3-1DC896BAEAC4}"/>
              </a:ext>
            </a:extLst>
          </p:cNvPr>
          <p:cNvSpPr>
            <a:spLocks noGrp="1"/>
          </p:cNvSpPr>
          <p:nvPr>
            <p:ph type="subTitle" idx="1"/>
          </p:nvPr>
        </p:nvSpPr>
        <p:spPr/>
        <p:txBody>
          <a:bodyPr>
            <a:normAutofit/>
          </a:bodyPr>
          <a:lstStyle/>
          <a:p>
            <a:r>
              <a:rPr lang="en-US" sz="3600" i="1"/>
              <a:t>Local Agencies and Legislative Bodies</a:t>
            </a:r>
          </a:p>
        </p:txBody>
      </p:sp>
    </p:spTree>
    <p:extLst>
      <p:ext uri="{BB962C8B-B14F-4D97-AF65-F5344CB8AC3E}">
        <p14:creationId xmlns:p14="http://schemas.microsoft.com/office/powerpoint/2010/main" val="151877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SCCC Brand 2">
      <a:dk1>
        <a:srgbClr val="044C7F"/>
      </a:dk1>
      <a:lt1>
        <a:srgbClr val="FFFFFF"/>
      </a:lt1>
      <a:dk2>
        <a:srgbClr val="044C7F"/>
      </a:dk2>
      <a:lt2>
        <a:srgbClr val="E7E6E6"/>
      </a:lt2>
      <a:accent1>
        <a:srgbClr val="8955A5"/>
      </a:accent1>
      <a:accent2>
        <a:srgbClr val="24B7A9"/>
      </a:accent2>
      <a:accent3>
        <a:srgbClr val="4983C3"/>
      </a:accent3>
      <a:accent4>
        <a:srgbClr val="B92083"/>
      </a:accent4>
      <a:accent5>
        <a:srgbClr val="F05A28"/>
      </a:accent5>
      <a:accent6>
        <a:srgbClr val="04A193"/>
      </a:accent6>
      <a:hlink>
        <a:srgbClr val="0A5489"/>
      </a:hlink>
      <a:folHlink>
        <a:srgbClr val="006C70"/>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3 Watercolor.pptx" id="{DDC9F130-3A99-4B43-9D77-6094DB543D1A}" vid="{7CD46DF3-16FF-F547-9300-E072740EE654}"/>
    </a:ext>
  </a:extLst>
</a:theme>
</file>

<file path=ppt/theme/theme2.xml><?xml version="1.0" encoding="utf-8"?>
<a:theme xmlns:a="http://schemas.openxmlformats.org/drawingml/2006/main" name="1_ASCCC Curriculum Inst. 2020 Theme">
  <a:themeElements>
    <a:clrScheme name="ASCCC Spring Plenary 2026">
      <a:dk1>
        <a:srgbClr val="00628A"/>
      </a:dk1>
      <a:lt1>
        <a:srgbClr val="FFFFFF"/>
      </a:lt1>
      <a:dk2>
        <a:srgbClr val="582F61"/>
      </a:dk2>
      <a:lt2>
        <a:srgbClr val="008073"/>
      </a:lt2>
      <a:accent1>
        <a:srgbClr val="9C3881"/>
      </a:accent1>
      <a:accent2>
        <a:srgbClr val="F6D024"/>
      </a:accent2>
      <a:accent3>
        <a:srgbClr val="044C7F"/>
      </a:accent3>
      <a:accent4>
        <a:srgbClr val="4983CE"/>
      </a:accent4>
      <a:accent5>
        <a:srgbClr val="DD2A3B"/>
      </a:accent5>
      <a:accent6>
        <a:srgbClr val="A3C587"/>
      </a:accent6>
      <a:hlink>
        <a:srgbClr val="044C7F"/>
      </a:hlink>
      <a:folHlink>
        <a:srgbClr val="63459D"/>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_plenary_2026_spring_ppt_template_2" id="{E8E5486B-6189-0541-82F8-23F00428B166}" vid="{7B41D2F8-08E6-7B49-A454-426FEC1D27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DB78D8650D6C4B9E346E7266DCF984" ma:contentTypeVersion="3" ma:contentTypeDescription="Create a new document." ma:contentTypeScope="" ma:versionID="73e7cf3985bab870dc0f4293ff6a7160">
  <xsd:schema xmlns:xsd="http://www.w3.org/2001/XMLSchema" xmlns:xs="http://www.w3.org/2001/XMLSchema" xmlns:p="http://schemas.microsoft.com/office/2006/metadata/properties" xmlns:ns1="http://schemas.microsoft.com/sharepoint/v3" xmlns:ns2="CE30A780-846A-4A4E-8104-3AABBCD88DB7" xmlns:ns3="5819c703-e1e4-4477-b044-b96d8cdcfdc3" xmlns:ns4="ce30a780-846a-4a4e-8104-3aabbcd88db7" xmlns:ns5="78f31a23-c5ca-4660-a45b-ce709fb48214" targetNamespace="http://schemas.microsoft.com/office/2006/metadata/properties" ma:root="true" ma:fieldsID="64e7a7d297c01b34f133ae8b89142bb4" ns1:_="" ns2:_="" ns3:_="" ns4:_="" ns5:_="">
    <xsd:import namespace="http://schemas.microsoft.com/sharepoint/v3"/>
    <xsd:import namespace="CE30A780-846A-4A4E-8104-3AABBCD88DB7"/>
    <xsd:import namespace="5819c703-e1e4-4477-b044-b96d8cdcfdc3"/>
    <xsd:import namespace="ce30a780-846a-4a4e-8104-3aabbcd88db7"/>
    <xsd:import namespace="78f31a23-c5ca-4660-a45b-ce709fb48214"/>
    <xsd:element name="properties">
      <xsd:complexType>
        <xsd:sequence>
          <xsd:element name="documentManagement">
            <xsd:complexType>
              <xsd:all>
                <xsd:element ref="ns1:PublishingStartDate" minOccurs="0"/>
                <xsd:element ref="ns1:PublishingExpirationDate" minOccurs="0"/>
                <xsd:element ref="ns2:Meeting" minOccurs="0"/>
                <xsd:element ref="ns3:TaxCatchAll" minOccurs="0"/>
                <xsd:element ref="ns4:c3402655fdcd4e1db6a4beffe6b44217" minOccurs="0"/>
                <xsd:element ref="ns4:oebfd1c3a587482d9e082eb2cdd021b1" minOccurs="0"/>
                <xsd:element ref="ns5:SharedWithUsers" minOccurs="0"/>
                <xsd:element ref="ns5:Accessibi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30A780-846A-4A4E-8104-3AABBCD88DB7" elementFormDefault="qualified">
    <xsd:import namespace="http://schemas.microsoft.com/office/2006/documentManagement/types"/>
    <xsd:import namespace="http://schemas.microsoft.com/office/infopath/2007/PartnerControls"/>
    <xsd:element name="Meeting" ma:index="10" nillable="true" ma:displayName="Meeting" ma:format="DateOnly" ma:internalName="Meeting">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819c703-e1e4-4477-b044-b96d8cdcfdc3" elementFormDefault="qualified">
    <xsd:import namespace="http://schemas.microsoft.com/office/2006/documentManagement/types"/>
    <xsd:import namespace="http://schemas.microsoft.com/office/infopath/2007/PartnerControls"/>
    <xsd:element name="TaxCatchAll" ma:index="11" nillable="true" ma:displayName="Taxonomy Catch All Column" ma:description="" ma:hidden="true" ma:list="{7df8c752-c4b8-4cac-b6ae-43002d2e1d16}" ma:internalName="TaxCatchAll" ma:showField="CatchAllData" ma:web="5819c703-e1e4-4477-b044-b96d8cdcfd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30a780-846a-4a4e-8104-3aabbcd88db7" elementFormDefault="qualified">
    <xsd:import namespace="http://schemas.microsoft.com/office/2006/documentManagement/types"/>
    <xsd:import namespace="http://schemas.microsoft.com/office/infopath/2007/PartnerControls"/>
    <xsd:element name="c3402655fdcd4e1db6a4beffe6b44217" ma:index="15" nillable="true" ma:taxonomy="true" ma:internalName="c3402655fdcd4e1db6a4beffe6b44217" ma:taxonomyFieldName="Document_x0020_Purpose" ma:displayName="Document Purpose" ma:default="" ma:fieldId="{c3402655-fdcd-4e1d-b6a4-beffe6b44217}" ma:sspId="cbf6fafc-01b0-4807-b999-9ea966d99999" ma:termSetId="ddfed7e0-0ee2-4879-bad9-59715887601c" ma:anchorId="00000000-0000-0000-0000-000000000000" ma:open="false" ma:isKeyword="false">
      <xsd:complexType>
        <xsd:sequence>
          <xsd:element ref="pc:Terms" minOccurs="0" maxOccurs="1"/>
        </xsd:sequence>
      </xsd:complexType>
    </xsd:element>
    <xsd:element name="oebfd1c3a587482d9e082eb2cdd021b1" ma:index="17" nillable="true" ma:taxonomy="true" ma:internalName="oebfd1c3a587482d9e082eb2cdd021b1" ma:taxonomyFieldName="Evidence_x0020_Standard" ma:displayName="Evidence Standard" ma:default="" ma:fieldId="{8ebfd1c3-a587-482d-9e08-2eb2cdd021b1}" ma:sspId="cbf6fafc-01b0-4807-b999-9ea966d99999" ma:termSetId="c2f56ab4-fa9c-4c0a-8d4d-612dda98884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8f31a23-c5ca-4660-a45b-ce709fb482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cessibility" ma:index="19" nillable="true" ma:displayName="Accessibility" ma:default="Not Reviewed" ma:format="Dropdown" ma:internalName="Accessibility">
      <xsd:simpleType>
        <xsd:restriction base="dms:Choice">
          <xsd:enumeration value="Not Reviewed"/>
          <xsd:enumeration value="Issues Found"/>
          <xsd:enumeration value="Accessi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 xmlns="78f31a23-c5ca-4660-a45b-ce709fb48214">Not Reviewed</Accessibility>
    <oebfd1c3a587482d9e082eb2cdd021b1 xmlns="ce30a780-846a-4a4e-8104-3aabbcd88db7">
      <Terms xmlns="http://schemas.microsoft.com/office/infopath/2007/PartnerControls"/>
    </oebfd1c3a587482d9e082eb2cdd021b1>
    <c3402655fdcd4e1db6a4beffe6b44217 xmlns="ce30a780-846a-4a4e-8104-3aabbcd88db7">
      <Terms xmlns="http://schemas.microsoft.com/office/infopath/2007/PartnerControls"/>
    </c3402655fdcd4e1db6a4beffe6b44217>
    <PublishingExpirationDate xmlns="http://schemas.microsoft.com/sharepoint/v3" xsi:nil="true"/>
    <Meeting xmlns="CE30A780-846A-4A4E-8104-3AABBCD88DB7">2026-05-13T07:00:00+00:00</Meeting>
    <PublishingStartDate xmlns="http://schemas.microsoft.com/sharepoint/v3" xsi:nil="true"/>
    <TaxCatchAll xmlns="5819c703-e1e4-4477-b044-b96d8cdcfdc3"/>
  </documentManagement>
</p:properties>
</file>

<file path=customXml/itemProps1.xml><?xml version="1.0" encoding="utf-8"?>
<ds:datastoreItem xmlns:ds="http://schemas.openxmlformats.org/officeDocument/2006/customXml" ds:itemID="{264FE998-B20D-41D7-90F4-491B426DB30C}"/>
</file>

<file path=customXml/itemProps2.xml><?xml version="1.0" encoding="utf-8"?>
<ds:datastoreItem xmlns:ds="http://schemas.openxmlformats.org/officeDocument/2006/customXml" ds:itemID="{0E2E635C-7609-48E8-A2DF-6E1D0F6E0ABB}"/>
</file>

<file path=customXml/itemProps3.xml><?xml version="1.0" encoding="utf-8"?>
<ds:datastoreItem xmlns:ds="http://schemas.openxmlformats.org/officeDocument/2006/customXml" ds:itemID="{41A1BE4C-B764-48C7-988A-91618ADC2FA7}"/>
</file>

<file path=docProps/app.xml><?xml version="1.0" encoding="utf-8"?>
<Properties xmlns="http://schemas.openxmlformats.org/officeDocument/2006/extended-properties" xmlns:vt="http://schemas.openxmlformats.org/officeDocument/2006/docPropsVTypes">
  <Template>ASCCC ppt template 2023 Watercolor</Template>
  <TotalTime>0</TotalTime>
  <Words>2151</Words>
  <Application>Microsoft Office PowerPoint</Application>
  <PresentationFormat>Widescreen</PresentationFormat>
  <Paragraphs>191</Paragraphs>
  <Slides>39</Slides>
  <Notes>17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1_ASCCC Curriculum Inst. 2020 Theme</vt:lpstr>
      <vt:lpstr>The Brown Act and You |</vt:lpstr>
      <vt:lpstr>FACILITATORS |</vt:lpstr>
      <vt:lpstr>DISCLAIMER |</vt:lpstr>
      <vt:lpstr>OUTLINE | What will be covered</vt:lpstr>
      <vt:lpstr>OUTLINE | What will be covered (Con’t)</vt:lpstr>
      <vt:lpstr>QUESTION | Compliance</vt:lpstr>
      <vt:lpstr>The Brown Act |</vt:lpstr>
      <vt:lpstr>Government Code (GC) §54950 |</vt:lpstr>
      <vt:lpstr>GC §§54951-54952 |</vt:lpstr>
      <vt:lpstr>§54951 |</vt:lpstr>
      <vt:lpstr>§54952 | Legislative Body Defined</vt:lpstr>
      <vt:lpstr>Promising Practice | Academic Senate Committees</vt:lpstr>
      <vt:lpstr>QUESTIONS | All Things Agenda </vt:lpstr>
      <vt:lpstr>GC §§54954-54954.2 | </vt:lpstr>
      <vt:lpstr>§54954.2 | Meeting Agendas</vt:lpstr>
      <vt:lpstr>§54954.2 | Meeting Agendas (con’t)</vt:lpstr>
      <vt:lpstr>§54953 | </vt:lpstr>
      <vt:lpstr>SB 707 (Durazo, 2025) | </vt:lpstr>
      <vt:lpstr>§54953.4(e)(2) | “Eligible legislative bodies” that are subject to SB 707 include:</vt:lpstr>
      <vt:lpstr>QUESTIONS | Voting</vt:lpstr>
      <vt:lpstr>GC §§54953(d)(1) – 54953(d)(2) |</vt:lpstr>
      <vt:lpstr>§54953 |</vt:lpstr>
      <vt:lpstr>§54953 | Teleconferencing</vt:lpstr>
      <vt:lpstr>QUESTION | Information</vt:lpstr>
      <vt:lpstr>GC §54952.2 |</vt:lpstr>
      <vt:lpstr>§54952.2 | Exceptions</vt:lpstr>
      <vt:lpstr>§54952.2 | Key Takeaways</vt:lpstr>
      <vt:lpstr>Promising Practices | Information and Drafts</vt:lpstr>
      <vt:lpstr>QUESTION | Public Participation</vt:lpstr>
      <vt:lpstr>GC §54954.3 |</vt:lpstr>
      <vt:lpstr>§54954.3 | Public Participation</vt:lpstr>
      <vt:lpstr>§54954.3 | Guidelines for Public Participation</vt:lpstr>
      <vt:lpstr>§54954.3 | Guidelines for Public Participation (Con’t)</vt:lpstr>
      <vt:lpstr>GC §54954.2(a)(2) |</vt:lpstr>
      <vt:lpstr>§ 54954.2(a)(2) | Responding to the Public</vt:lpstr>
      <vt:lpstr>The Public | Statutes about Public Participation</vt:lpstr>
      <vt:lpstr>Resources |</vt:lpstr>
      <vt:lpstr>Resources | ASCCC</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PowerPoint Presentation</dc:title>
  <dc:creator>Mark Edward Osea</dc:creator>
  <cp:lastModifiedBy>Mark Edward Osea</cp:lastModifiedBy>
  <cp:revision>2</cp:revision>
  <dcterms:created xsi:type="dcterms:W3CDTF">2025-02-10T22:15:54Z</dcterms:created>
  <dcterms:modified xsi:type="dcterms:W3CDTF">2026-04-22T14:24:58Z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0x010100A0DB78D8650D6C4B9E346E7266DCF984</vt:lpwstr>
  </property>
  <property fmtid="{D5CDD505-2E9C-101B-9397-08002B2CF9AE}" pid="3" name="Document Purpose">
    <vt:lpwstr/>
  </property>
  <property fmtid="{D5CDD505-2E9C-101B-9397-08002B2CF9AE}" pid="4" name="Evidence Standard">
    <vt:lpwstr/>
  </property>
</Properties>
</file>